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34" r:id="rId2"/>
    <p:sldId id="432" r:id="rId3"/>
    <p:sldId id="455" r:id="rId4"/>
    <p:sldId id="456" r:id="rId5"/>
    <p:sldId id="457" r:id="rId6"/>
    <p:sldId id="458" r:id="rId7"/>
    <p:sldId id="459" r:id="rId8"/>
    <p:sldId id="492" r:id="rId9"/>
    <p:sldId id="430" r:id="rId10"/>
    <p:sldId id="335" r:id="rId11"/>
    <p:sldId id="336" r:id="rId12"/>
    <p:sldId id="338" r:id="rId13"/>
    <p:sldId id="431" r:id="rId14"/>
    <p:sldId id="428" r:id="rId15"/>
    <p:sldId id="429" r:id="rId16"/>
    <p:sldId id="490" r:id="rId17"/>
    <p:sldId id="423" r:id="rId18"/>
    <p:sldId id="424" r:id="rId19"/>
    <p:sldId id="425" r:id="rId20"/>
    <p:sldId id="426" r:id="rId21"/>
    <p:sldId id="427" r:id="rId22"/>
    <p:sldId id="422" r:id="rId23"/>
    <p:sldId id="421" r:id="rId24"/>
    <p:sldId id="417" r:id="rId25"/>
    <p:sldId id="418" r:id="rId26"/>
    <p:sldId id="419" r:id="rId27"/>
    <p:sldId id="420" r:id="rId28"/>
    <p:sldId id="416" r:id="rId29"/>
    <p:sldId id="415" r:id="rId30"/>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82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3" autoAdjust="0"/>
    <p:restoredTop sz="94660"/>
  </p:normalViewPr>
  <p:slideViewPr>
    <p:cSldViewPr>
      <p:cViewPr varScale="1">
        <p:scale>
          <a:sx n="67" d="100"/>
          <a:sy n="67" d="100"/>
        </p:scale>
        <p:origin x="1386" y="60"/>
      </p:cViewPr>
      <p:guideLst>
        <p:guide orient="horz" pos="2160"/>
        <p:guide pos="2880"/>
      </p:guideLst>
    </p:cSldViewPr>
  </p:slideViewPr>
  <p:notesTextViewPr>
    <p:cViewPr>
      <p:scale>
        <a:sx n="1" d="1"/>
        <a:sy n="1" d="1"/>
      </p:scale>
      <p:origin x="0" y="0"/>
    </p:cViewPr>
  </p:notesTextViewPr>
  <p:sorterViewPr>
    <p:cViewPr>
      <p:scale>
        <a:sx n="66" d="100"/>
        <a:sy n="66" d="100"/>
      </p:scale>
      <p:origin x="0" y="54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AE5C8FB-3C92-4045-9552-43806431B41B}" type="datetimeFigureOut">
              <a:rPr lang="en-GB"/>
              <a:pPr>
                <a:defRPr/>
              </a:pPr>
              <a:t>08/05/2018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F810A0A-02C3-44C2-A27D-FC4690503C1D}" type="slidenum">
              <a:rPr lang="en-GB"/>
              <a:pPr>
                <a:defRPr/>
              </a:pPr>
              <a:t>‹#›</a:t>
            </a:fld>
            <a:endParaRPr lang="en-GB"/>
          </a:p>
        </p:txBody>
      </p:sp>
    </p:spTree>
    <p:extLst>
      <p:ext uri="{BB962C8B-B14F-4D97-AF65-F5344CB8AC3E}">
        <p14:creationId xmlns:p14="http://schemas.microsoft.com/office/powerpoint/2010/main" val="11878150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568B9CE-304D-4BCA-B1C3-20C309F5181A}"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7A5FC6A-3211-46B7-9F6D-D8AA78FF41A8}"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DD8F869-DE1A-4A4B-A617-869BCDF6AC12}"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8F64D71-3E41-4214-82BF-129CDD42965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5C6A48E-1725-468C-A20E-F9DF19EDD6C5}"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C0A3E3F-78FC-43E0-800F-7E7D2C639ED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810681D-2708-4919-9F23-AB1430D66EFA}"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A4646D4-1AF4-4736-AB0D-92774B9C76B8}"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9AACAA-0DF3-4E13-A603-E9A9D07BAA33}"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3F1B5D3-2479-466E-9EC9-70CC41BA722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5D88A4D-A459-4BAF-B947-EA634741D9F2}" type="datetimeFigureOut">
              <a:rPr lang="en-GB"/>
              <a:pPr>
                <a:defRPr/>
              </a:pPr>
              <a:t>08/05/2018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C8327B5-9943-4AC1-8E2A-1605E846554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DB28746-7DFF-4599-9FFA-A53F63584DC4}" type="datetimeFigureOut">
              <a:rPr lang="en-GB"/>
              <a:pPr>
                <a:defRPr/>
              </a:pPr>
              <a:t>08/05/2018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1582B79-4FFB-48C7-AAF4-D9A83DAFF29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1D024ED-3FD7-446D-9508-CF2208B4DEB4}" type="datetimeFigureOut">
              <a:rPr lang="en-GB"/>
              <a:pPr>
                <a:defRPr/>
              </a:pPr>
              <a:t>08/05/2018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E0C2883-0223-4EA9-A290-83813EA16727}"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1C8A01-94B4-483E-BF9D-2651FB67A6BE}" type="datetimeFigureOut">
              <a:rPr lang="en-GB"/>
              <a:pPr>
                <a:defRPr/>
              </a:pPr>
              <a:t>08/05/2018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FD90289-5B8D-4BC9-9342-F023F0C4E790}"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50666E-DD5A-4A36-A3A3-1C2C98ABFB5B}" type="datetimeFigureOut">
              <a:rPr lang="en-GB"/>
              <a:pPr>
                <a:defRPr/>
              </a:pPr>
              <a:t>08/05/2018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54A8B37-D289-4161-A564-FE0A9EC2CD0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AD6AFE-05EA-41B0-822B-D6479C8A622E}" type="datetimeFigureOut">
              <a:rPr lang="en-GB"/>
              <a:pPr>
                <a:defRPr/>
              </a:pPr>
              <a:t>08/05/2018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116F24C-06AC-4E3B-81C1-672A73DE9D7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914CD3B-1F08-4011-88F4-938FF6314ADE}" type="datetimeFigureOut">
              <a:rPr lang="en-GB"/>
              <a:pPr>
                <a:defRPr/>
              </a:pPr>
              <a:t>08/05/2018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F9364D8-D2A3-471C-942B-69A1427E5C3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bbc.co.uk/news/uk-15408502"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ideo" Target="file:///C:\Users\tutor2u\Dropbox\GCSE%20Revision%20%20Conferences%202013\Edexcel%20Material\Nike%20Find%20Your%20Greatness.wm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
        <p:nvSpPr>
          <p:cNvPr id="2" name="TextBox 1"/>
          <p:cNvSpPr txBox="1"/>
          <p:nvPr/>
        </p:nvSpPr>
        <p:spPr>
          <a:xfrm>
            <a:off x="0" y="4077072"/>
            <a:ext cx="9144000" cy="1569660"/>
          </a:xfrm>
          <a:prstGeom prst="rect">
            <a:avLst/>
          </a:prstGeom>
          <a:solidFill>
            <a:schemeClr val="bg1">
              <a:lumMod val="95000"/>
              <a:alpha val="82000"/>
            </a:schemeClr>
          </a:solidFill>
          <a:effectLst>
            <a:outerShdw blurRad="50800" dist="38100" dir="5400000" algn="t" rotWithShape="0">
              <a:prstClr val="black">
                <a:alpha val="40000"/>
              </a:prstClr>
            </a:outerShdw>
          </a:effectLst>
          <a:scene3d>
            <a:camera prst="orthographicFront"/>
            <a:lightRig rig="threePt" dir="t">
              <a:rot lat="0" lon="0" rev="3600000"/>
            </a:lightRig>
          </a:scene3d>
          <a:sp3d extrusionH="44450">
            <a:bevelT w="38100" h="88900"/>
            <a:bevelB w="12700"/>
          </a:sp3d>
        </p:spPr>
        <p:txBody>
          <a:bodyPr wrap="square">
            <a:spAutoFit/>
            <a:sp3d>
              <a:bevelT w="69850"/>
              <a:bevelB w="44450"/>
            </a:sp3d>
          </a:bodyPr>
          <a:lstStyle/>
          <a:p>
            <a:pPr algn="ctr" fontAlgn="auto">
              <a:spcBef>
                <a:spcPts val="0"/>
              </a:spcBef>
              <a:spcAft>
                <a:spcPts val="0"/>
              </a:spcAft>
              <a:defRPr/>
            </a:pPr>
            <a:r>
              <a:rPr lang="en-GB" sz="4800" b="1" dirty="0">
                <a:latin typeface="+mn-lt"/>
              </a:rPr>
              <a:t>Session </a:t>
            </a:r>
            <a:r>
              <a:rPr lang="en-GB" sz="4800" b="1" dirty="0" smtClean="0"/>
              <a:t>5</a:t>
            </a:r>
          </a:p>
          <a:p>
            <a:pPr algn="ctr" fontAlgn="auto">
              <a:spcBef>
                <a:spcPts val="0"/>
              </a:spcBef>
              <a:spcAft>
                <a:spcPts val="0"/>
              </a:spcAft>
              <a:defRPr/>
            </a:pPr>
            <a:r>
              <a:rPr lang="en-GB" sz="4800" b="1" dirty="0" smtClean="0">
                <a:solidFill>
                  <a:srgbClr val="0070C0"/>
                </a:solidFill>
              </a:rPr>
              <a:t>Wonderful Wider World</a:t>
            </a:r>
            <a:endParaRPr lang="en-GB" sz="4800" b="1"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txBox="1">
            <a:spLocks/>
          </p:cNvSpPr>
          <p:nvPr/>
        </p:nvSpPr>
        <p:spPr bwMode="auto">
          <a:xfrm>
            <a:off x="457200" y="142875"/>
            <a:ext cx="8229600" cy="939800"/>
          </a:xfrm>
          <a:prstGeom prst="rect">
            <a:avLst/>
          </a:prstGeom>
          <a:noFill/>
          <a:ln w="9525">
            <a:noFill/>
            <a:miter lim="800000"/>
            <a:headEnd/>
            <a:tailEnd/>
          </a:ln>
        </p:spPr>
        <p:txBody>
          <a:bodyPr/>
          <a:lstStyle/>
          <a:p>
            <a:pPr algn="ctr"/>
            <a:r>
              <a:rPr lang="en-GB" sz="4000" dirty="0">
                <a:latin typeface="Calibri" pitchFamily="34" charset="0"/>
              </a:rPr>
              <a:t>What do we mean by business ethics?</a:t>
            </a:r>
          </a:p>
        </p:txBody>
      </p:sp>
      <p:sp>
        <p:nvSpPr>
          <p:cNvPr id="3" name="Rounded Rectangle 2"/>
          <p:cNvSpPr/>
          <p:nvPr/>
        </p:nvSpPr>
        <p:spPr>
          <a:xfrm>
            <a:off x="714375" y="1341438"/>
            <a:ext cx="7572375" cy="4429125"/>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7000" b="1" dirty="0">
                <a:solidFill>
                  <a:schemeClr val="tx1"/>
                </a:solidFill>
              </a:rPr>
              <a:t>Ethical behaviour is doing what is morally 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txBox="1">
            <a:spLocks/>
          </p:cNvSpPr>
          <p:nvPr/>
        </p:nvSpPr>
        <p:spPr bwMode="auto">
          <a:xfrm>
            <a:off x="457200" y="142875"/>
            <a:ext cx="8229600" cy="939800"/>
          </a:xfrm>
          <a:prstGeom prst="rect">
            <a:avLst/>
          </a:prstGeom>
          <a:noFill/>
          <a:ln w="9525">
            <a:noFill/>
            <a:miter lim="800000"/>
            <a:headEnd/>
            <a:tailEnd/>
          </a:ln>
        </p:spPr>
        <p:txBody>
          <a:bodyPr/>
          <a:lstStyle/>
          <a:p>
            <a:pPr algn="ctr"/>
            <a:r>
              <a:rPr lang="en-GB" sz="4000">
                <a:latin typeface="Calibri" pitchFamily="34" charset="0"/>
              </a:rPr>
              <a:t>An example of bad business ethics</a:t>
            </a:r>
          </a:p>
        </p:txBody>
      </p:sp>
      <p:pic>
        <p:nvPicPr>
          <p:cNvPr id="89090" name="Picture 2" descr="C:\Users\JIMLAP~1\AppData\Local\Temp\SNAGHTML159df538.PNG">
            <a:hlinkClick r:id="rId2"/>
          </p:cNvPr>
          <p:cNvPicPr>
            <a:picLocks noChangeAspect="1" noChangeArrowheads="1"/>
          </p:cNvPicPr>
          <p:nvPr/>
        </p:nvPicPr>
        <p:blipFill>
          <a:blip r:embed="rId3" cstate="print"/>
          <a:srcRect/>
          <a:stretch>
            <a:fillRect/>
          </a:stretch>
        </p:blipFill>
        <p:spPr bwMode="auto">
          <a:xfrm>
            <a:off x="1187450" y="1103313"/>
            <a:ext cx="6486525"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http://blog.cleveland.com/business/2008/04/nik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9525" y="333375"/>
            <a:ext cx="9153525" cy="1449216"/>
          </a:xfrm>
          <a:prstGeom prst="rect">
            <a:avLst/>
          </a:prstGeom>
          <a:solidFill>
            <a:schemeClr val="bg1">
              <a:lumMod val="50000"/>
            </a:schemeClr>
          </a:solidFill>
        </p:spPr>
        <p:txBody>
          <a:bodyPr lIns="576000" tIns="108000" rIns="576000" bIns="108000">
            <a:spAutoFit/>
          </a:bodyPr>
          <a:lstStyle/>
          <a:p>
            <a:pPr algn="ctr" fontAlgn="auto">
              <a:spcBef>
                <a:spcPts val="0"/>
              </a:spcBef>
              <a:spcAft>
                <a:spcPts val="0"/>
              </a:spcAft>
              <a:defRPr/>
            </a:pPr>
            <a:r>
              <a:rPr lang="en-GB" sz="4000" b="1" dirty="0">
                <a:solidFill>
                  <a:srgbClr val="FFFFCC"/>
                </a:solidFill>
                <a:effectLst>
                  <a:outerShdw blurRad="38100" dist="38100" dir="2700000" algn="tl">
                    <a:srgbClr val="000000">
                      <a:alpha val="43137"/>
                    </a:srgbClr>
                  </a:outerShdw>
                </a:effectLst>
                <a:latin typeface="+mj-lt"/>
              </a:rPr>
              <a:t>Brands that have been caught out using child labour or sweatshops</a:t>
            </a:r>
          </a:p>
        </p:txBody>
      </p:sp>
      <p:pic>
        <p:nvPicPr>
          <p:cNvPr id="1026" name="Picture 2" descr="http://www.snowboarder.com/imgs/brands/nike_logo.jpg"/>
          <p:cNvPicPr>
            <a:picLocks noChangeAspect="1" noChangeArrowheads="1"/>
          </p:cNvPicPr>
          <p:nvPr/>
        </p:nvPicPr>
        <p:blipFill>
          <a:blip r:embed="rId3" cstate="print"/>
          <a:srcRect/>
          <a:stretch>
            <a:fillRect/>
          </a:stretch>
        </p:blipFill>
        <p:spPr bwMode="auto">
          <a:xfrm>
            <a:off x="179388" y="3429000"/>
            <a:ext cx="1905000" cy="1905000"/>
          </a:xfrm>
          <a:prstGeom prst="rect">
            <a:avLst/>
          </a:prstGeom>
          <a:noFill/>
          <a:ln w="9525">
            <a:solidFill>
              <a:srgbClr val="000000"/>
            </a:solidFill>
            <a:miter lim="800000"/>
            <a:headEnd/>
            <a:tailEnd/>
          </a:ln>
        </p:spPr>
      </p:pic>
      <p:pic>
        <p:nvPicPr>
          <p:cNvPr id="1028" name="Picture 4" descr="http://www.seeklogo.com/images/G/Gap-logo-F74FBA185F-seeklogo.com.gif"/>
          <p:cNvPicPr>
            <a:picLocks noChangeAspect="1" noChangeArrowheads="1"/>
          </p:cNvPicPr>
          <p:nvPr/>
        </p:nvPicPr>
        <p:blipFill>
          <a:blip r:embed="rId4" cstate="print"/>
          <a:srcRect/>
          <a:stretch>
            <a:fillRect/>
          </a:stretch>
        </p:blipFill>
        <p:spPr bwMode="auto">
          <a:xfrm>
            <a:off x="2484438" y="3429000"/>
            <a:ext cx="1905000" cy="1905000"/>
          </a:xfrm>
          <a:prstGeom prst="rect">
            <a:avLst/>
          </a:prstGeom>
          <a:noFill/>
          <a:ln w="9525">
            <a:solidFill>
              <a:srgbClr val="000000"/>
            </a:solidFill>
            <a:miter lim="800000"/>
            <a:headEnd/>
            <a:tailEnd/>
          </a:ln>
        </p:spPr>
      </p:pic>
      <p:pic>
        <p:nvPicPr>
          <p:cNvPr id="1030" name="Picture 6" descr="http://www.seeklogo.com/images/H/H_and_M-logo-9C22DB457C-seeklogo.com.gif"/>
          <p:cNvPicPr>
            <a:picLocks noChangeAspect="1" noChangeArrowheads="1"/>
          </p:cNvPicPr>
          <p:nvPr/>
        </p:nvPicPr>
        <p:blipFill>
          <a:blip r:embed="rId5" cstate="print"/>
          <a:srcRect/>
          <a:stretch>
            <a:fillRect/>
          </a:stretch>
        </p:blipFill>
        <p:spPr bwMode="auto">
          <a:xfrm>
            <a:off x="4787900" y="3429000"/>
            <a:ext cx="1905000" cy="1905000"/>
          </a:xfrm>
          <a:prstGeom prst="rect">
            <a:avLst/>
          </a:prstGeom>
          <a:noFill/>
          <a:ln w="9525">
            <a:solidFill>
              <a:srgbClr val="000000"/>
            </a:solidFill>
            <a:miter lim="800000"/>
            <a:headEnd/>
            <a:tailEnd/>
          </a:ln>
        </p:spPr>
      </p:pic>
      <p:pic>
        <p:nvPicPr>
          <p:cNvPr id="1033" name="Picture 9"/>
          <p:cNvPicPr>
            <a:picLocks noChangeAspect="1" noChangeArrowheads="1"/>
          </p:cNvPicPr>
          <p:nvPr/>
        </p:nvPicPr>
        <p:blipFill>
          <a:blip r:embed="rId6" cstate="print"/>
          <a:srcRect/>
          <a:stretch>
            <a:fillRect/>
          </a:stretch>
        </p:blipFill>
        <p:spPr bwMode="auto">
          <a:xfrm>
            <a:off x="7092950" y="3468688"/>
            <a:ext cx="1905000" cy="1905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sz="4000" dirty="0" smtClean="0">
                <a:solidFill>
                  <a:schemeClr val="bg1"/>
                </a:solidFill>
              </a:rPr>
              <a:t>Watch the video clip and let’s consider the ethical issues facing businesses</a:t>
            </a:r>
            <a:endParaRPr lang="en-GB" sz="4000" dirty="0">
              <a:solidFill>
                <a:schemeClr val="bg1"/>
              </a:solidFill>
            </a:endParaRPr>
          </a:p>
        </p:txBody>
      </p:sp>
      <p:pic>
        <p:nvPicPr>
          <p:cNvPr id="4" name="Nike Find Your Greatness.wmv">
            <a:hlinkClick r:id="" action="ppaction://media"/>
          </p:cNvPr>
          <p:cNvPicPr>
            <a:picLocks noRot="1" noChangeAspect="1"/>
          </p:cNvPicPr>
          <p:nvPr>
            <a:videoFile r:link="rId1"/>
          </p:nvPr>
        </p:nvPicPr>
        <p:blipFill>
          <a:blip r:embed="rId3" cstate="print"/>
          <a:stretch>
            <a:fillRect/>
          </a:stretch>
        </p:blipFill>
        <p:spPr>
          <a:xfrm>
            <a:off x="1547664" y="1916832"/>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0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915816" y="1844824"/>
            <a:ext cx="3168352" cy="4176464"/>
          </a:xfrm>
          <a:prstGeom prst="round2Diag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95536" y="188640"/>
            <a:ext cx="8208912" cy="1384995"/>
          </a:xfrm>
          <a:prstGeom prst="rect">
            <a:avLst/>
          </a:prstGeom>
        </p:spPr>
        <p:txBody>
          <a:bodyPr wrap="square">
            <a:spAutoFit/>
          </a:bodyPr>
          <a:lstStyle/>
          <a:p>
            <a:r>
              <a:rPr lang="en-GB" sz="2800" b="1" dirty="0" smtClean="0">
                <a:latin typeface="+mn-lt"/>
              </a:rPr>
              <a:t>Explain one advantage and one disadvantage to Nike of using cheap labour in Asian countries to make its sportswear (8 marks)</a:t>
            </a:r>
            <a:endParaRPr lang="en-GB" sz="28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915816" y="1844824"/>
            <a:ext cx="3168352" cy="4176464"/>
          </a:xfrm>
          <a:prstGeom prst="round2Diag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95536" y="188640"/>
            <a:ext cx="8208912" cy="1384995"/>
          </a:xfrm>
          <a:prstGeom prst="rect">
            <a:avLst/>
          </a:prstGeom>
        </p:spPr>
        <p:txBody>
          <a:bodyPr wrap="square">
            <a:spAutoFit/>
          </a:bodyPr>
          <a:lstStyle/>
          <a:p>
            <a:r>
              <a:rPr lang="en-GB" sz="2800" b="1" dirty="0" smtClean="0">
                <a:latin typeface="+mn-lt"/>
              </a:rPr>
              <a:t>Explain one advantage and one disadvantage to Nike of using cheap labour in Asian countries to make its sportswear (8 marks)</a:t>
            </a:r>
            <a:endParaRPr lang="en-GB" sz="2800" dirty="0">
              <a:latin typeface="+mn-lt"/>
            </a:endParaRPr>
          </a:p>
        </p:txBody>
      </p:sp>
      <p:grpSp>
        <p:nvGrpSpPr>
          <p:cNvPr id="6" name="Group 5"/>
          <p:cNvGrpSpPr/>
          <p:nvPr/>
        </p:nvGrpSpPr>
        <p:grpSpPr>
          <a:xfrm>
            <a:off x="251520" y="1772816"/>
            <a:ext cx="2448272" cy="4248472"/>
            <a:chOff x="251520" y="1772816"/>
            <a:chExt cx="2448272" cy="4248472"/>
          </a:xfrm>
        </p:grpSpPr>
        <p:sp>
          <p:nvSpPr>
            <p:cNvPr id="4" name="Rectangle 3"/>
            <p:cNvSpPr/>
            <p:nvPr/>
          </p:nvSpPr>
          <p:spPr>
            <a:xfrm>
              <a:off x="251520" y="2420888"/>
              <a:ext cx="2448272" cy="36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251520" y="1772816"/>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Advantage</a:t>
              </a:r>
              <a:endParaRPr lang="en-GB" sz="3200" b="1" dirty="0"/>
            </a:p>
          </p:txBody>
        </p:sp>
      </p:grpSp>
      <p:grpSp>
        <p:nvGrpSpPr>
          <p:cNvPr id="8" name="Group 7"/>
          <p:cNvGrpSpPr/>
          <p:nvPr/>
        </p:nvGrpSpPr>
        <p:grpSpPr>
          <a:xfrm>
            <a:off x="6372200" y="1772816"/>
            <a:ext cx="2448272" cy="4248472"/>
            <a:chOff x="251520" y="1772816"/>
            <a:chExt cx="2448272" cy="4248472"/>
          </a:xfrm>
        </p:grpSpPr>
        <p:sp>
          <p:nvSpPr>
            <p:cNvPr id="9" name="Rectangle 8"/>
            <p:cNvSpPr/>
            <p:nvPr/>
          </p:nvSpPr>
          <p:spPr>
            <a:xfrm>
              <a:off x="251520" y="2420888"/>
              <a:ext cx="2448272" cy="36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51520" y="1772816"/>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Disadvantage</a:t>
              </a:r>
              <a:endParaRPr lang="en-GB" sz="3200" b="1" dirty="0"/>
            </a:p>
          </p:txBody>
        </p:sp>
      </p:grpSp>
      <p:sp>
        <p:nvSpPr>
          <p:cNvPr id="7" name="TextBox 6"/>
          <p:cNvSpPr txBox="1"/>
          <p:nvPr/>
        </p:nvSpPr>
        <p:spPr>
          <a:xfrm>
            <a:off x="279794" y="2433911"/>
            <a:ext cx="2419998" cy="615553"/>
          </a:xfrm>
          <a:prstGeom prst="rect">
            <a:avLst/>
          </a:prstGeom>
          <a:noFill/>
        </p:spPr>
        <p:txBody>
          <a:bodyPr wrap="square" rtlCol="0">
            <a:spAutoFit/>
          </a:bodyPr>
          <a:lstStyle/>
          <a:p>
            <a:pPr algn="ctr"/>
            <a:r>
              <a:rPr lang="en-GB" sz="1700" b="1" dirty="0" smtClean="0">
                <a:latin typeface="+mn-lt"/>
              </a:rPr>
              <a:t>Reduces cost of production</a:t>
            </a:r>
            <a:endParaRPr lang="en-GB" sz="1700" b="1" dirty="0">
              <a:latin typeface="+mn-lt"/>
            </a:endParaRPr>
          </a:p>
        </p:txBody>
      </p:sp>
      <p:sp>
        <p:nvSpPr>
          <p:cNvPr id="11" name="TextBox 10"/>
          <p:cNvSpPr txBox="1"/>
          <p:nvPr/>
        </p:nvSpPr>
        <p:spPr>
          <a:xfrm>
            <a:off x="265657" y="3080242"/>
            <a:ext cx="2419998" cy="2446824"/>
          </a:xfrm>
          <a:prstGeom prst="rect">
            <a:avLst/>
          </a:prstGeom>
          <a:noFill/>
        </p:spPr>
        <p:txBody>
          <a:bodyPr wrap="square" rtlCol="0">
            <a:spAutoFit/>
          </a:bodyPr>
          <a:lstStyle/>
          <a:p>
            <a:r>
              <a:rPr lang="en-GB" sz="1700" dirty="0" smtClean="0">
                <a:solidFill>
                  <a:srgbClr val="FF0000"/>
                </a:solidFill>
                <a:latin typeface="+mj-lt"/>
              </a:rPr>
              <a:t>As a result</a:t>
            </a:r>
            <a:r>
              <a:rPr lang="en-GB" sz="1700" dirty="0" smtClean="0">
                <a:latin typeface="+mj-lt"/>
              </a:rPr>
              <a:t>, the contribution per unit would increase.  </a:t>
            </a:r>
            <a:r>
              <a:rPr lang="en-GB" sz="1700" dirty="0" smtClean="0">
                <a:solidFill>
                  <a:srgbClr val="FF0000"/>
                </a:solidFill>
                <a:latin typeface="+mj-lt"/>
              </a:rPr>
              <a:t>This would lead</a:t>
            </a:r>
            <a:r>
              <a:rPr lang="en-GB" sz="1700" dirty="0" smtClean="0">
                <a:latin typeface="+mj-lt"/>
              </a:rPr>
              <a:t> to Nike making more profit </a:t>
            </a:r>
            <a:r>
              <a:rPr lang="en-GB" sz="1700" dirty="0" smtClean="0">
                <a:solidFill>
                  <a:srgbClr val="FF0000"/>
                </a:solidFill>
                <a:latin typeface="+mj-lt"/>
              </a:rPr>
              <a:t>which could be used</a:t>
            </a:r>
            <a:r>
              <a:rPr lang="en-GB" sz="1700" dirty="0" smtClean="0">
                <a:latin typeface="+mj-lt"/>
              </a:rPr>
              <a:t> to finance the research and development in to new innovative products</a:t>
            </a:r>
          </a:p>
        </p:txBody>
      </p:sp>
      <p:sp>
        <p:nvSpPr>
          <p:cNvPr id="12" name="TextBox 11"/>
          <p:cNvSpPr txBox="1"/>
          <p:nvPr/>
        </p:nvSpPr>
        <p:spPr>
          <a:xfrm>
            <a:off x="6401975" y="2420888"/>
            <a:ext cx="2419998" cy="353943"/>
          </a:xfrm>
          <a:prstGeom prst="rect">
            <a:avLst/>
          </a:prstGeom>
          <a:noFill/>
        </p:spPr>
        <p:txBody>
          <a:bodyPr wrap="square" rtlCol="0">
            <a:spAutoFit/>
          </a:bodyPr>
          <a:lstStyle/>
          <a:p>
            <a:pPr algn="ctr"/>
            <a:r>
              <a:rPr lang="en-GB" sz="1700" b="1" dirty="0" smtClean="0">
                <a:latin typeface="+mn-lt"/>
              </a:rPr>
              <a:t>Bad publicity</a:t>
            </a:r>
            <a:endParaRPr lang="en-GB" sz="1700" b="1" dirty="0">
              <a:latin typeface="+mn-lt"/>
            </a:endParaRPr>
          </a:p>
        </p:txBody>
      </p:sp>
      <p:sp>
        <p:nvSpPr>
          <p:cNvPr id="13" name="TextBox 12"/>
          <p:cNvSpPr txBox="1"/>
          <p:nvPr/>
        </p:nvSpPr>
        <p:spPr>
          <a:xfrm>
            <a:off x="6386337" y="3049464"/>
            <a:ext cx="2419998" cy="2708434"/>
          </a:xfrm>
          <a:prstGeom prst="rect">
            <a:avLst/>
          </a:prstGeom>
          <a:noFill/>
        </p:spPr>
        <p:txBody>
          <a:bodyPr wrap="square" rtlCol="0">
            <a:spAutoFit/>
          </a:bodyPr>
          <a:lstStyle/>
          <a:p>
            <a:r>
              <a:rPr lang="en-GB" sz="1700" dirty="0" smtClean="0">
                <a:solidFill>
                  <a:srgbClr val="FF0000"/>
                </a:solidFill>
                <a:latin typeface="+mj-lt"/>
              </a:rPr>
              <a:t>This could mean </a:t>
            </a:r>
            <a:r>
              <a:rPr lang="en-GB" sz="1700" dirty="0" smtClean="0">
                <a:latin typeface="+mj-lt"/>
              </a:rPr>
              <a:t>that customers become aware of the way in which products are made.  </a:t>
            </a:r>
            <a:r>
              <a:rPr lang="en-GB" sz="1700" dirty="0" smtClean="0">
                <a:solidFill>
                  <a:srgbClr val="FF0000"/>
                </a:solidFill>
                <a:latin typeface="+mj-lt"/>
              </a:rPr>
              <a:t>Therefore</a:t>
            </a:r>
            <a:r>
              <a:rPr lang="en-GB" sz="1700" dirty="0" smtClean="0">
                <a:latin typeface="+mj-lt"/>
              </a:rPr>
              <a:t> they may choose not to buy their products in protest. </a:t>
            </a:r>
            <a:r>
              <a:rPr lang="en-GB" sz="1700" dirty="0" smtClean="0">
                <a:solidFill>
                  <a:srgbClr val="FF0000"/>
                </a:solidFill>
                <a:latin typeface="+mj-lt"/>
              </a:rPr>
              <a:t>In turn</a:t>
            </a:r>
            <a:r>
              <a:rPr lang="en-GB" sz="1700" dirty="0" smtClean="0">
                <a:latin typeface="+mj-lt"/>
              </a:rPr>
              <a:t> this would lead to lower sales revenue and a fall in profitability.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572000" y="1266825"/>
            <a:ext cx="4267200" cy="5591175"/>
          </a:xfrm>
          <a:prstGeom prst="rect">
            <a:avLst/>
          </a:prstGeom>
          <a:noFill/>
          <a:ln w="9525">
            <a:noFill/>
            <a:miter lim="800000"/>
            <a:headEnd/>
            <a:tailEnd/>
          </a:ln>
        </p:spPr>
      </p:pic>
      <p:sp>
        <p:nvSpPr>
          <p:cNvPr id="3" name="TextBox 2"/>
          <p:cNvSpPr txBox="1"/>
          <p:nvPr/>
        </p:nvSpPr>
        <p:spPr>
          <a:xfrm>
            <a:off x="179512" y="332656"/>
            <a:ext cx="4104456" cy="830997"/>
          </a:xfrm>
          <a:prstGeom prst="rect">
            <a:avLst/>
          </a:prstGeom>
          <a:noFill/>
        </p:spPr>
        <p:txBody>
          <a:bodyPr wrap="square" rtlCol="0">
            <a:spAutoFit/>
          </a:bodyPr>
          <a:lstStyle/>
          <a:p>
            <a:r>
              <a:rPr lang="en-GB" sz="4800" b="1" dirty="0" smtClean="0">
                <a:latin typeface="+mj-lt"/>
              </a:rPr>
              <a:t>Examiners Tip</a:t>
            </a:r>
            <a:endParaRPr lang="en-GB" sz="4800" b="1" dirty="0">
              <a:latin typeface="+mj-lt"/>
            </a:endParaRPr>
          </a:p>
        </p:txBody>
      </p:sp>
      <p:sp>
        <p:nvSpPr>
          <p:cNvPr id="4" name="Rectangle 3"/>
          <p:cNvSpPr/>
          <p:nvPr/>
        </p:nvSpPr>
        <p:spPr>
          <a:xfrm>
            <a:off x="323528" y="2564904"/>
            <a:ext cx="3096344" cy="2308324"/>
          </a:xfrm>
          <a:prstGeom prst="rect">
            <a:avLst/>
          </a:prstGeom>
        </p:spPr>
        <p:txBody>
          <a:bodyPr wrap="square">
            <a:spAutoFit/>
          </a:bodyPr>
          <a:lstStyle/>
          <a:p>
            <a:pPr lvl="0"/>
            <a:r>
              <a:rPr lang="en-GB" dirty="0" smtClean="0">
                <a:latin typeface="+mj-lt"/>
              </a:rPr>
              <a:t>Discuss</a:t>
            </a:r>
          </a:p>
          <a:p>
            <a:r>
              <a:rPr lang="en-GB" dirty="0" smtClean="0">
                <a:latin typeface="+mj-lt"/>
              </a:rPr>
              <a:t>The focus for ‘discuss’ questions is showing your ability to present a balanced discussion. You will only be able to access limited marks if you only present one side of the argument</a:t>
            </a:r>
            <a:endParaRPr lang="en-GB" dirty="0">
              <a:latin typeface="+mj-lt"/>
            </a:endParaRPr>
          </a:p>
        </p:txBody>
      </p:sp>
    </p:spTree>
    <p:extLst>
      <p:ext uri="{BB962C8B-B14F-4D97-AF65-F5344CB8AC3E}">
        <p14:creationId xmlns:p14="http://schemas.microsoft.com/office/powerpoint/2010/main" val="1024943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51520" y="1556792"/>
            <a:ext cx="5257800" cy="4819650"/>
          </a:xfrm>
          <a:prstGeom prst="rect">
            <a:avLst/>
          </a:prstGeom>
          <a:noFill/>
          <a:ln w="9525">
            <a:noFill/>
            <a:miter lim="800000"/>
            <a:headEnd/>
            <a:tailEnd/>
          </a:ln>
        </p:spPr>
      </p:pic>
      <p:sp>
        <p:nvSpPr>
          <p:cNvPr id="3" name="Title 2"/>
          <p:cNvSpPr>
            <a:spLocks noGrp="1"/>
          </p:cNvSpPr>
          <p:nvPr>
            <p:ph type="title"/>
          </p:nvPr>
        </p:nvSpPr>
        <p:spPr/>
        <p:txBody>
          <a:bodyPr/>
          <a:lstStyle/>
          <a:p>
            <a:r>
              <a:rPr lang="en-GB" b="1" dirty="0" smtClean="0"/>
              <a:t>Exam Style Question</a:t>
            </a:r>
            <a:endParaRPr lang="en-GB" b="1" dirty="0"/>
          </a:p>
        </p:txBody>
      </p:sp>
      <p:sp>
        <p:nvSpPr>
          <p:cNvPr id="4" name="Rectangle 3"/>
          <p:cNvSpPr/>
          <p:nvPr/>
        </p:nvSpPr>
        <p:spPr>
          <a:xfrm>
            <a:off x="4211960" y="1700808"/>
            <a:ext cx="4572000" cy="2554545"/>
          </a:xfrm>
          <a:prstGeom prst="rect">
            <a:avLst/>
          </a:prstGeom>
        </p:spPr>
        <p:txBody>
          <a:bodyPr>
            <a:spAutoFit/>
          </a:bodyPr>
          <a:lstStyle/>
          <a:p>
            <a:pPr algn="ctr"/>
            <a:r>
              <a:rPr lang="en-GB" sz="3200" b="1" dirty="0" smtClean="0">
                <a:solidFill>
                  <a:srgbClr val="FF0000"/>
                </a:solidFill>
                <a:latin typeface="+mn-lt"/>
              </a:rPr>
              <a:t>To what extent </a:t>
            </a:r>
            <a:r>
              <a:rPr lang="en-GB" sz="3200" b="1" dirty="0" smtClean="0">
                <a:latin typeface="+mn-lt"/>
              </a:rPr>
              <a:t>will the Trash Talk trainer help Nike develop a reputation</a:t>
            </a:r>
          </a:p>
          <a:p>
            <a:pPr algn="ctr"/>
            <a:r>
              <a:rPr lang="en-GB" sz="3200" b="1" dirty="0" smtClean="0">
                <a:latin typeface="+mn-lt"/>
              </a:rPr>
              <a:t>as a business with strong ethical values?</a:t>
            </a:r>
            <a:endParaRPr lang="en-GB" sz="320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To what extent will the Trash Talk trainer help Nike develop a reputation</a:t>
            </a:r>
            <a:br>
              <a:rPr lang="en-GB" sz="3200" b="1" dirty="0" smtClean="0"/>
            </a:br>
            <a:r>
              <a:rPr lang="en-GB" sz="3200" b="1" dirty="0" smtClean="0"/>
              <a:t>as a business with strong ethical values?</a:t>
            </a:r>
            <a:endParaRPr lang="en-GB" sz="3200" dirty="0"/>
          </a:p>
        </p:txBody>
      </p:sp>
      <p:graphicFrame>
        <p:nvGraphicFramePr>
          <p:cNvPr id="3" name="Table 2"/>
          <p:cNvGraphicFramePr>
            <a:graphicFrameLocks noGrp="1"/>
          </p:cNvGraphicFramePr>
          <p:nvPr/>
        </p:nvGraphicFramePr>
        <p:xfrm>
          <a:off x="467544" y="1772816"/>
          <a:ext cx="8208912" cy="3383280"/>
        </p:xfrm>
        <a:graphic>
          <a:graphicData uri="http://schemas.openxmlformats.org/drawingml/2006/table">
            <a:tbl>
              <a:tblPr firstRow="1" bandRow="1">
                <a:tableStyleId>{E8B1032C-EA38-4F05-BA0D-38AFFFC7BED3}</a:tableStyleId>
              </a:tblPr>
              <a:tblGrid>
                <a:gridCol w="4104456"/>
                <a:gridCol w="4104456"/>
              </a:tblGrid>
              <a:tr h="370840">
                <a:tc>
                  <a:txBody>
                    <a:bodyPr/>
                    <a:lstStyle/>
                    <a:p>
                      <a:r>
                        <a:rPr lang="en-GB" sz="3600" b="1" kern="1200" baseline="0" dirty="0" smtClean="0">
                          <a:solidFill>
                            <a:schemeClr val="tx1"/>
                          </a:solidFill>
                          <a:latin typeface="+mn-lt"/>
                          <a:ea typeface="+mn-ea"/>
                          <a:cs typeface="+mn-cs"/>
                        </a:rPr>
                        <a:t>State and explain one argument</a:t>
                      </a:r>
                    </a:p>
                    <a:p>
                      <a:r>
                        <a:rPr lang="en-GB" sz="3600" b="1" kern="1200" baseline="0" dirty="0" smtClean="0">
                          <a:solidFill>
                            <a:srgbClr val="FF0000"/>
                          </a:solidFill>
                          <a:latin typeface="+mn-lt"/>
                          <a:ea typeface="+mn-ea"/>
                          <a:cs typeface="+mn-cs"/>
                        </a:rPr>
                        <a:t>FOR </a:t>
                      </a:r>
                      <a:r>
                        <a:rPr lang="en-GB" sz="3600" b="1" kern="1200" baseline="0" dirty="0" smtClean="0">
                          <a:solidFill>
                            <a:schemeClr val="tx1"/>
                          </a:solidFill>
                          <a:latin typeface="+mn-lt"/>
                          <a:ea typeface="+mn-ea"/>
                          <a:cs typeface="+mn-cs"/>
                        </a:rPr>
                        <a:t>this helping Nike’s reputation</a:t>
                      </a:r>
                    </a:p>
                    <a:p>
                      <a:r>
                        <a:rPr lang="en-GB" sz="3600" b="1" kern="1200" baseline="0" dirty="0" smtClean="0">
                          <a:solidFill>
                            <a:schemeClr val="tx1"/>
                          </a:solidFill>
                          <a:latin typeface="+mn-lt"/>
                          <a:ea typeface="+mn-ea"/>
                          <a:cs typeface="+mn-cs"/>
                        </a:rPr>
                        <a:t>(Girls)</a:t>
                      </a:r>
                      <a:endParaRPr lang="en-GB" sz="3600" dirty="0">
                        <a:latin typeface="+mn-lt"/>
                      </a:endParaRPr>
                    </a:p>
                  </a:txBody>
                  <a:tcPr/>
                </a:tc>
                <a:tc>
                  <a:txBody>
                    <a:bodyPr/>
                    <a:lstStyle/>
                    <a:p>
                      <a:r>
                        <a:rPr lang="en-GB" sz="3600" b="1" kern="1200" baseline="0" dirty="0" smtClean="0">
                          <a:solidFill>
                            <a:schemeClr val="tx1"/>
                          </a:solidFill>
                          <a:latin typeface="+mn-lt"/>
                          <a:ea typeface="+mn-ea"/>
                          <a:cs typeface="+mn-cs"/>
                        </a:rPr>
                        <a:t>State and explain one argument</a:t>
                      </a:r>
                    </a:p>
                    <a:p>
                      <a:r>
                        <a:rPr lang="en-GB" sz="3600" b="1" kern="1200" baseline="0" dirty="0" smtClean="0">
                          <a:solidFill>
                            <a:srgbClr val="FF0000"/>
                          </a:solidFill>
                          <a:latin typeface="+mn-lt"/>
                          <a:ea typeface="+mn-ea"/>
                          <a:cs typeface="+mn-cs"/>
                        </a:rPr>
                        <a:t>AGAINST</a:t>
                      </a:r>
                      <a:r>
                        <a:rPr lang="en-GB" sz="3600" b="1" kern="1200" baseline="0" dirty="0" smtClean="0">
                          <a:solidFill>
                            <a:schemeClr val="tx1"/>
                          </a:solidFill>
                          <a:latin typeface="+mn-lt"/>
                          <a:ea typeface="+mn-ea"/>
                          <a:cs typeface="+mn-cs"/>
                        </a:rPr>
                        <a:t> this necessarily helping</a:t>
                      </a:r>
                    </a:p>
                    <a:p>
                      <a:r>
                        <a:rPr lang="en-GB" sz="3600" b="1" kern="1200" baseline="0" dirty="0" smtClean="0">
                          <a:solidFill>
                            <a:schemeClr val="tx1"/>
                          </a:solidFill>
                          <a:latin typeface="+mn-lt"/>
                          <a:ea typeface="+mn-ea"/>
                          <a:cs typeface="+mn-cs"/>
                        </a:rPr>
                        <a:t>Nike’s reputation</a:t>
                      </a:r>
                    </a:p>
                    <a:p>
                      <a:r>
                        <a:rPr lang="en-GB" sz="3600" dirty="0" smtClean="0"/>
                        <a:t>(Boys)</a:t>
                      </a:r>
                      <a:endParaRPr lang="en-GB" sz="3600" dirty="0"/>
                    </a:p>
                  </a:txBody>
                  <a:tcPr/>
                </a:tc>
              </a:tr>
            </a:tbl>
          </a:graphicData>
        </a:graphic>
      </p:graphicFrame>
      <p:sp>
        <p:nvSpPr>
          <p:cNvPr id="4" name="Oval 3"/>
          <p:cNvSpPr/>
          <p:nvPr/>
        </p:nvSpPr>
        <p:spPr>
          <a:xfrm>
            <a:off x="251520" y="4581128"/>
            <a:ext cx="1368152" cy="1412776"/>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7740352" y="4437112"/>
            <a:ext cx="1296144" cy="1368152"/>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To what extent will the Trash Talk trainer help Nike develop a reputation</a:t>
            </a:r>
            <a:br>
              <a:rPr lang="en-GB" sz="3200" b="1" dirty="0" smtClean="0"/>
            </a:br>
            <a:r>
              <a:rPr lang="en-GB" sz="3200" b="1" dirty="0" smtClean="0"/>
              <a:t>as a business with strong ethical values?</a:t>
            </a:r>
            <a:endParaRPr lang="en-GB" sz="3200" dirty="0"/>
          </a:p>
        </p:txBody>
      </p:sp>
      <p:graphicFrame>
        <p:nvGraphicFramePr>
          <p:cNvPr id="3" name="Table 2"/>
          <p:cNvGraphicFramePr>
            <a:graphicFrameLocks noGrp="1"/>
          </p:cNvGraphicFramePr>
          <p:nvPr/>
        </p:nvGraphicFramePr>
        <p:xfrm>
          <a:off x="467544" y="1772816"/>
          <a:ext cx="8208912" cy="2834640"/>
        </p:xfrm>
        <a:graphic>
          <a:graphicData uri="http://schemas.openxmlformats.org/drawingml/2006/table">
            <a:tbl>
              <a:tblPr firstRow="1" bandRow="1">
                <a:tableStyleId>{E8B1032C-EA38-4F05-BA0D-38AFFFC7BED3}</a:tableStyleId>
              </a:tblPr>
              <a:tblGrid>
                <a:gridCol w="4104456"/>
                <a:gridCol w="4104456"/>
              </a:tblGrid>
              <a:tr h="370840">
                <a:tc>
                  <a:txBody>
                    <a:bodyPr/>
                    <a:lstStyle/>
                    <a:p>
                      <a:r>
                        <a:rPr lang="en-GB" sz="3600" b="1" kern="1200" baseline="0" dirty="0" smtClean="0">
                          <a:solidFill>
                            <a:schemeClr val="tx1"/>
                          </a:solidFill>
                          <a:latin typeface="+mn-lt"/>
                          <a:ea typeface="+mn-ea"/>
                          <a:cs typeface="+mn-cs"/>
                        </a:rPr>
                        <a:t>State and explain one argument</a:t>
                      </a:r>
                    </a:p>
                    <a:p>
                      <a:r>
                        <a:rPr lang="en-GB" sz="3600" b="1" kern="1200" baseline="0" dirty="0" smtClean="0">
                          <a:solidFill>
                            <a:srgbClr val="FF0000"/>
                          </a:solidFill>
                          <a:latin typeface="+mn-lt"/>
                          <a:ea typeface="+mn-ea"/>
                          <a:cs typeface="+mn-cs"/>
                        </a:rPr>
                        <a:t>FOR </a:t>
                      </a:r>
                      <a:r>
                        <a:rPr lang="en-GB" sz="3600" b="1" kern="1200" baseline="0" dirty="0" smtClean="0">
                          <a:solidFill>
                            <a:schemeClr val="tx1"/>
                          </a:solidFill>
                          <a:latin typeface="+mn-lt"/>
                          <a:ea typeface="+mn-ea"/>
                          <a:cs typeface="+mn-cs"/>
                        </a:rPr>
                        <a:t>this helping Nike’s reputation</a:t>
                      </a:r>
                    </a:p>
                    <a:p>
                      <a:r>
                        <a:rPr lang="en-GB" sz="3600" b="1" kern="1200" baseline="0" dirty="0" smtClean="0">
                          <a:solidFill>
                            <a:schemeClr val="tx1"/>
                          </a:solidFill>
                          <a:latin typeface="+mn-lt"/>
                          <a:ea typeface="+mn-ea"/>
                          <a:cs typeface="+mn-cs"/>
                        </a:rPr>
                        <a:t>(Girls)</a:t>
                      </a:r>
                      <a:endParaRPr lang="en-GB" sz="3600" dirty="0">
                        <a:latin typeface="+mn-lt"/>
                      </a:endParaRPr>
                    </a:p>
                  </a:txBody>
                  <a:tcPr/>
                </a:tc>
                <a:tc>
                  <a:txBody>
                    <a:bodyPr/>
                    <a:lstStyle/>
                    <a:p>
                      <a:endParaRPr lang="en-GB" sz="3600" dirty="0"/>
                    </a:p>
                  </a:txBody>
                  <a:tcPr/>
                </a:tc>
              </a:tr>
            </a:tbl>
          </a:graphicData>
        </a:graphic>
      </p:graphicFrame>
      <p:sp>
        <p:nvSpPr>
          <p:cNvPr id="4" name="Oval 3"/>
          <p:cNvSpPr/>
          <p:nvPr/>
        </p:nvSpPr>
        <p:spPr>
          <a:xfrm>
            <a:off x="251520" y="4581128"/>
            <a:ext cx="1368152" cy="1412776"/>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44008" y="1851789"/>
            <a:ext cx="3960440" cy="2585323"/>
          </a:xfrm>
          <a:prstGeom prst="rect">
            <a:avLst/>
          </a:prstGeom>
          <a:noFill/>
        </p:spPr>
        <p:txBody>
          <a:bodyPr wrap="square" rtlCol="0">
            <a:spAutoFit/>
          </a:bodyPr>
          <a:lstStyle/>
          <a:p>
            <a:r>
              <a:rPr lang="en-GB" dirty="0" smtClean="0">
                <a:latin typeface="+mj-lt"/>
              </a:rPr>
              <a:t>By developing this trainer, Nike will gain a reputation as a firm that manufactures in an environmentally friendly way. As </a:t>
            </a:r>
            <a:r>
              <a:rPr lang="en-GB" dirty="0" smtClean="0">
                <a:solidFill>
                  <a:srgbClr val="FF0000"/>
                </a:solidFill>
                <a:latin typeface="+mj-lt"/>
              </a:rPr>
              <a:t>a result </a:t>
            </a:r>
            <a:r>
              <a:rPr lang="en-GB" dirty="0" smtClean="0">
                <a:latin typeface="+mj-lt"/>
              </a:rPr>
              <a:t>they may gain new customers who like to ensure they buy from ethical companies.  </a:t>
            </a:r>
            <a:r>
              <a:rPr lang="en-GB" dirty="0" smtClean="0">
                <a:solidFill>
                  <a:srgbClr val="FF0000"/>
                </a:solidFill>
                <a:latin typeface="+mj-lt"/>
              </a:rPr>
              <a:t>This could lead to </a:t>
            </a:r>
            <a:r>
              <a:rPr lang="en-GB" dirty="0" smtClean="0">
                <a:latin typeface="+mj-lt"/>
              </a:rPr>
              <a:t>these consumers recommending the product, and Nike, to other consumers interested in ethical firms.</a:t>
            </a:r>
            <a:endParaRPr lang="en-GB"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55576" y="1772816"/>
            <a:ext cx="7332663" cy="4295775"/>
          </a:xfrm>
          <a:prstGeom prst="rect">
            <a:avLst/>
          </a:prstGeom>
          <a:noFill/>
          <a:ln w="9525">
            <a:noFill/>
            <a:miter lim="800000"/>
            <a:headEnd/>
            <a:tailEnd/>
          </a:ln>
        </p:spPr>
      </p:pic>
      <p:sp>
        <p:nvSpPr>
          <p:cNvPr id="3" name="Title 2"/>
          <p:cNvSpPr>
            <a:spLocks noGrp="1"/>
          </p:cNvSpPr>
          <p:nvPr>
            <p:ph type="title"/>
          </p:nvPr>
        </p:nvSpPr>
        <p:spPr/>
        <p:txBody>
          <a:bodyPr/>
          <a:lstStyle/>
          <a:p>
            <a:r>
              <a:rPr lang="en-GB" b="1" dirty="0" smtClean="0"/>
              <a:t>Complete the missing words in the news headline.</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To what extent will the Trash Talk trainer help Nike develop a reputation</a:t>
            </a:r>
            <a:br>
              <a:rPr lang="en-GB" sz="3200" b="1" dirty="0" smtClean="0"/>
            </a:br>
            <a:r>
              <a:rPr lang="en-GB" sz="3200" b="1" dirty="0" smtClean="0"/>
              <a:t>as a business with strong ethical values?</a:t>
            </a:r>
            <a:endParaRPr lang="en-GB" sz="3200" dirty="0"/>
          </a:p>
        </p:txBody>
      </p:sp>
      <p:graphicFrame>
        <p:nvGraphicFramePr>
          <p:cNvPr id="3" name="Table 2"/>
          <p:cNvGraphicFramePr>
            <a:graphicFrameLocks noGrp="1"/>
          </p:cNvGraphicFramePr>
          <p:nvPr>
            <p:extLst>
              <p:ext uri="{D42A27DB-BD31-4B8C-83A1-F6EECF244321}">
                <p14:modId xmlns:p14="http://schemas.microsoft.com/office/powerpoint/2010/main" val="1830260807"/>
              </p:ext>
            </p:extLst>
          </p:nvPr>
        </p:nvGraphicFramePr>
        <p:xfrm>
          <a:off x="467544" y="1772816"/>
          <a:ext cx="8208912" cy="3383280"/>
        </p:xfrm>
        <a:graphic>
          <a:graphicData uri="http://schemas.openxmlformats.org/drawingml/2006/table">
            <a:tbl>
              <a:tblPr firstRow="1" bandRow="1">
                <a:tableStyleId>{E8B1032C-EA38-4F05-BA0D-38AFFFC7BED3}</a:tableStyleId>
              </a:tblPr>
              <a:tblGrid>
                <a:gridCol w="4104456"/>
                <a:gridCol w="4104456"/>
              </a:tblGrid>
              <a:tr h="370840">
                <a:tc>
                  <a:txBody>
                    <a:bodyPr/>
                    <a:lstStyle/>
                    <a:p>
                      <a:endParaRPr lang="en-GB" sz="3600" dirty="0">
                        <a:latin typeface="+mn-lt"/>
                      </a:endParaRPr>
                    </a:p>
                  </a:txBody>
                  <a:tcPr/>
                </a:tc>
                <a:tc>
                  <a:txBody>
                    <a:bodyPr/>
                    <a:lstStyle/>
                    <a:p>
                      <a:r>
                        <a:rPr lang="en-GB" sz="3600" b="1" kern="1200" baseline="0" dirty="0" smtClean="0">
                          <a:solidFill>
                            <a:schemeClr val="tx1"/>
                          </a:solidFill>
                          <a:latin typeface="+mn-lt"/>
                          <a:ea typeface="+mn-ea"/>
                          <a:cs typeface="+mn-cs"/>
                        </a:rPr>
                        <a:t>State and explain one argument</a:t>
                      </a:r>
                    </a:p>
                    <a:p>
                      <a:r>
                        <a:rPr lang="en-GB" sz="3600" b="1" kern="1200" baseline="0" dirty="0" smtClean="0">
                          <a:solidFill>
                            <a:srgbClr val="FF0000"/>
                          </a:solidFill>
                          <a:latin typeface="+mn-lt"/>
                          <a:ea typeface="+mn-ea"/>
                          <a:cs typeface="+mn-cs"/>
                        </a:rPr>
                        <a:t>AGAINST</a:t>
                      </a:r>
                      <a:r>
                        <a:rPr lang="en-GB" sz="3600" b="1" kern="1200" baseline="0" dirty="0" smtClean="0">
                          <a:solidFill>
                            <a:schemeClr val="tx1"/>
                          </a:solidFill>
                          <a:latin typeface="+mn-lt"/>
                          <a:ea typeface="+mn-ea"/>
                          <a:cs typeface="+mn-cs"/>
                        </a:rPr>
                        <a:t> this necessarily helping</a:t>
                      </a:r>
                    </a:p>
                    <a:p>
                      <a:r>
                        <a:rPr lang="en-GB" sz="3600" b="1" kern="1200" baseline="0" dirty="0" smtClean="0">
                          <a:solidFill>
                            <a:schemeClr val="tx1"/>
                          </a:solidFill>
                          <a:latin typeface="+mn-lt"/>
                          <a:ea typeface="+mn-ea"/>
                          <a:cs typeface="+mn-cs"/>
                        </a:rPr>
                        <a:t>Nike’s reputation</a:t>
                      </a:r>
                    </a:p>
                    <a:p>
                      <a:r>
                        <a:rPr lang="en-GB" sz="3600" dirty="0" smtClean="0"/>
                        <a:t>(Boys)</a:t>
                      </a:r>
                      <a:endParaRPr lang="en-GB" sz="3600" dirty="0"/>
                    </a:p>
                  </a:txBody>
                  <a:tcPr/>
                </a:tc>
              </a:tr>
            </a:tbl>
          </a:graphicData>
        </a:graphic>
      </p:graphicFrame>
      <p:sp>
        <p:nvSpPr>
          <p:cNvPr id="5" name="Oval 4"/>
          <p:cNvSpPr/>
          <p:nvPr/>
        </p:nvSpPr>
        <p:spPr>
          <a:xfrm>
            <a:off x="7740352" y="4437112"/>
            <a:ext cx="1296144" cy="1368152"/>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39552" y="1844823"/>
            <a:ext cx="3960440" cy="2308324"/>
          </a:xfrm>
          <a:prstGeom prst="rect">
            <a:avLst/>
          </a:prstGeom>
          <a:noFill/>
        </p:spPr>
        <p:txBody>
          <a:bodyPr wrap="square" rtlCol="0">
            <a:spAutoFit/>
          </a:bodyPr>
          <a:lstStyle/>
          <a:p>
            <a:r>
              <a:rPr lang="en-GB" dirty="0" smtClean="0">
                <a:solidFill>
                  <a:srgbClr val="FF0000"/>
                </a:solidFill>
                <a:latin typeface="+mj-lt"/>
              </a:rPr>
              <a:t>Because</a:t>
            </a:r>
            <a:r>
              <a:rPr lang="en-GB" dirty="0" smtClean="0">
                <a:latin typeface="+mj-lt"/>
              </a:rPr>
              <a:t> Nike has been associated with sweatshops in the past consumers may view this as a publicity stunt. </a:t>
            </a:r>
            <a:r>
              <a:rPr lang="en-GB" dirty="0" smtClean="0">
                <a:solidFill>
                  <a:srgbClr val="FF0000"/>
                </a:solidFill>
                <a:latin typeface="+mj-lt"/>
              </a:rPr>
              <a:t>It could mean </a:t>
            </a:r>
            <a:r>
              <a:rPr lang="en-GB" dirty="0" smtClean="0">
                <a:latin typeface="+mj-lt"/>
              </a:rPr>
              <a:t>that pressure groups look more closely at other aspects of what Nike do.  </a:t>
            </a:r>
            <a:r>
              <a:rPr lang="en-GB" dirty="0" smtClean="0">
                <a:solidFill>
                  <a:srgbClr val="FF0000"/>
                </a:solidFill>
                <a:latin typeface="+mj-lt"/>
              </a:rPr>
              <a:t>As a result</a:t>
            </a:r>
            <a:r>
              <a:rPr lang="en-GB" dirty="0" smtClean="0">
                <a:latin typeface="+mj-lt"/>
              </a:rPr>
              <a:t> new ethical issues in Nike’s operations could be revealed that damage the business’ reputation. </a:t>
            </a:r>
            <a:endParaRPr lang="en-GB"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To what extent will the Trash Talk trainer help Nike develop a reputation</a:t>
            </a:r>
            <a:br>
              <a:rPr lang="en-GB" sz="3200" b="1" dirty="0" smtClean="0"/>
            </a:br>
            <a:r>
              <a:rPr lang="en-GB" sz="3200" b="1" dirty="0" smtClean="0"/>
              <a:t>as a business with strong ethical values?</a:t>
            </a:r>
            <a:endParaRPr lang="en-GB" sz="3200" dirty="0"/>
          </a:p>
        </p:txBody>
      </p:sp>
      <p:graphicFrame>
        <p:nvGraphicFramePr>
          <p:cNvPr id="3" name="Table 2"/>
          <p:cNvGraphicFramePr>
            <a:graphicFrameLocks noGrp="1"/>
          </p:cNvGraphicFramePr>
          <p:nvPr/>
        </p:nvGraphicFramePr>
        <p:xfrm>
          <a:off x="467544" y="1772816"/>
          <a:ext cx="8208912" cy="1554480"/>
        </p:xfrm>
        <a:graphic>
          <a:graphicData uri="http://schemas.openxmlformats.org/drawingml/2006/table">
            <a:tbl>
              <a:tblPr firstRow="1" bandRow="1">
                <a:tableStyleId>{E8B1032C-EA38-4F05-BA0D-38AFFFC7BED3}</a:tableStyleId>
              </a:tblPr>
              <a:tblGrid>
                <a:gridCol w="3384376"/>
                <a:gridCol w="4824536"/>
              </a:tblGrid>
              <a:tr h="370840">
                <a:tc>
                  <a:txBody>
                    <a:bodyPr/>
                    <a:lstStyle/>
                    <a:p>
                      <a:r>
                        <a:rPr lang="en-GB" sz="3200" b="1" kern="1200" baseline="0" dirty="0" smtClean="0">
                          <a:solidFill>
                            <a:schemeClr val="tx1"/>
                          </a:solidFill>
                          <a:latin typeface="+mn-lt"/>
                          <a:ea typeface="+mn-ea"/>
                          <a:cs typeface="+mn-cs"/>
                        </a:rPr>
                        <a:t>Conclusion that answers the</a:t>
                      </a:r>
                    </a:p>
                    <a:p>
                      <a:r>
                        <a:rPr lang="en-GB" sz="3200" b="1" kern="1200" baseline="0" dirty="0" smtClean="0">
                          <a:solidFill>
                            <a:schemeClr val="tx1"/>
                          </a:solidFill>
                          <a:latin typeface="+mn-lt"/>
                          <a:ea typeface="+mn-ea"/>
                          <a:cs typeface="+mn-cs"/>
                        </a:rPr>
                        <a:t>question</a:t>
                      </a:r>
                      <a:endParaRPr lang="en-GB" sz="3200" dirty="0">
                        <a:latin typeface="+mn-lt"/>
                      </a:endParaRPr>
                    </a:p>
                  </a:txBody>
                  <a:tcPr/>
                </a:tc>
                <a:tc>
                  <a:txBody>
                    <a:bodyPr/>
                    <a:lstStyle/>
                    <a:p>
                      <a:r>
                        <a:rPr lang="en-GB" sz="3600" b="1" dirty="0" smtClean="0">
                          <a:solidFill>
                            <a:srgbClr val="FF0000"/>
                          </a:solidFill>
                        </a:rPr>
                        <a:t>I believe..</a:t>
                      </a:r>
                      <a:endParaRPr lang="en-GB" sz="3600" b="1" dirty="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23528" y="1484784"/>
            <a:ext cx="4896544" cy="4586486"/>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GB" b="1" dirty="0" smtClean="0"/>
              <a:t>Economic issues affecting trade</a:t>
            </a:r>
            <a:endParaRPr lang="en-GB" b="1" dirty="0"/>
          </a:p>
        </p:txBody>
      </p:sp>
      <p:sp>
        <p:nvSpPr>
          <p:cNvPr id="4" name="TextBox 3"/>
          <p:cNvSpPr txBox="1"/>
          <p:nvPr/>
        </p:nvSpPr>
        <p:spPr>
          <a:xfrm>
            <a:off x="5724128" y="2060848"/>
            <a:ext cx="2952328" cy="2554545"/>
          </a:xfrm>
          <a:prstGeom prst="rect">
            <a:avLst/>
          </a:prstGeom>
          <a:noFill/>
        </p:spPr>
        <p:txBody>
          <a:bodyPr wrap="square" rtlCol="0">
            <a:spAutoFit/>
          </a:bodyPr>
          <a:lstStyle/>
          <a:p>
            <a:r>
              <a:rPr lang="en-GB" sz="3200" dirty="0" smtClean="0">
                <a:latin typeface="+mj-lt"/>
              </a:rPr>
              <a:t>Read through the case study and have a go at answering the quick questions</a:t>
            </a:r>
            <a:endParaRPr lang="en-GB" sz="3200"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txBox="1">
            <a:spLocks/>
          </p:cNvSpPr>
          <p:nvPr/>
        </p:nvSpPr>
        <p:spPr bwMode="auto">
          <a:xfrm>
            <a:off x="457200" y="142875"/>
            <a:ext cx="8229600" cy="939800"/>
          </a:xfrm>
          <a:prstGeom prst="rect">
            <a:avLst/>
          </a:prstGeom>
          <a:noFill/>
          <a:ln w="9525">
            <a:noFill/>
            <a:miter lim="800000"/>
            <a:headEnd/>
            <a:tailEnd/>
          </a:ln>
        </p:spPr>
        <p:txBody>
          <a:bodyPr/>
          <a:lstStyle/>
          <a:p>
            <a:pPr algn="ctr"/>
            <a:r>
              <a:rPr lang="en-GB" sz="4400" b="1" dirty="0">
                <a:latin typeface="Calibri" pitchFamily="34" charset="0"/>
              </a:rPr>
              <a:t>Quick questions</a:t>
            </a:r>
          </a:p>
        </p:txBody>
      </p:sp>
      <p:graphicFrame>
        <p:nvGraphicFramePr>
          <p:cNvPr id="79899" name="Group 27"/>
          <p:cNvGraphicFramePr>
            <a:graphicFrameLocks noGrp="1"/>
          </p:cNvGraphicFramePr>
          <p:nvPr>
            <p:extLst>
              <p:ext uri="{D42A27DB-BD31-4B8C-83A1-F6EECF244321}">
                <p14:modId xmlns:p14="http://schemas.microsoft.com/office/powerpoint/2010/main" val="3922713439"/>
              </p:ext>
            </p:extLst>
          </p:nvPr>
        </p:nvGraphicFramePr>
        <p:xfrm>
          <a:off x="323850" y="1082675"/>
          <a:ext cx="8640638" cy="5201677"/>
        </p:xfrm>
        <a:graphic>
          <a:graphicData uri="http://schemas.openxmlformats.org/drawingml/2006/table">
            <a:tbl>
              <a:tblPr/>
              <a:tblGrid>
                <a:gridCol w="3744094"/>
                <a:gridCol w="4896544"/>
              </a:tblGrid>
              <a:tr h="18354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GB" sz="2800" b="1" kern="1200" baseline="0" dirty="0" smtClean="0">
                          <a:solidFill>
                            <a:schemeClr val="tx1"/>
                          </a:solidFill>
                          <a:latin typeface="+mn-lt"/>
                          <a:ea typeface="+mn-ea"/>
                          <a:cs typeface="+mn-cs"/>
                        </a:rPr>
                        <a:t>What is a subsidy?</a:t>
                      </a:r>
                      <a:endParaRPr kumimoji="0" lang="en-GB"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144000" marR="72000" marT="90000" marB="9000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144000" marR="72000" marT="90000" marB="9000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r h="168312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GB" sz="2800" b="1" kern="1200" baseline="0" dirty="0" smtClean="0">
                          <a:solidFill>
                            <a:schemeClr val="tx1"/>
                          </a:solidFill>
                          <a:latin typeface="+mn-lt"/>
                          <a:ea typeface="+mn-ea"/>
                          <a:cs typeface="+mn-cs"/>
                        </a:rPr>
                        <a:t>What is a tariff?</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800" b="1" i="0" u="none" strike="noStrike" kern="1200" cap="none" normalizeH="0" baseline="0" dirty="0" smtClean="0">
                        <a:ln>
                          <a:noFill/>
                        </a:ln>
                        <a:solidFill>
                          <a:schemeClr val="tx1"/>
                        </a:solidFill>
                        <a:effectLst/>
                        <a:latin typeface="+mn-lt"/>
                        <a:ea typeface="+mn-ea"/>
                        <a:cs typeface="+mn-cs"/>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144000" marR="72000" marT="90000" marB="9000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144000" marR="72000" marT="90000" marB="9000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CDDCF"/>
                    </a:solidFill>
                  </a:tcPr>
                </a:tc>
              </a:tr>
              <a:tr h="168312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GB" sz="2800" b="1" kern="1200" baseline="0" dirty="0" smtClean="0">
                          <a:solidFill>
                            <a:schemeClr val="tx1"/>
                          </a:solidFill>
                          <a:latin typeface="+mn-lt"/>
                          <a:ea typeface="+mn-ea"/>
                          <a:cs typeface="+mn-cs"/>
                        </a:rPr>
                        <a:t>What is a quota?</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800" b="1" i="0" u="none" strike="noStrike" kern="1200" cap="none" normalizeH="0" baseline="0" dirty="0" smtClean="0">
                        <a:ln>
                          <a:noFill/>
                        </a:ln>
                        <a:solidFill>
                          <a:schemeClr val="tx1"/>
                        </a:solidFill>
                        <a:effectLst/>
                        <a:latin typeface="+mn-lt"/>
                        <a:ea typeface="+mn-ea"/>
                        <a:cs typeface="+mn-cs"/>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144000" marR="72000" marT="90000" marB="9000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sz="2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144000" marR="72000" marT="90000" marB="9000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DEFE9"/>
                    </a:solidFill>
                  </a:tcPr>
                </a:tc>
              </a:tr>
            </a:tbl>
          </a:graphicData>
        </a:graphic>
      </p:graphicFrame>
      <p:sp>
        <p:nvSpPr>
          <p:cNvPr id="2" name="TextBox 1"/>
          <p:cNvSpPr txBox="1"/>
          <p:nvPr/>
        </p:nvSpPr>
        <p:spPr>
          <a:xfrm>
            <a:off x="4185938" y="1196752"/>
            <a:ext cx="4680520" cy="1015663"/>
          </a:xfrm>
          <a:prstGeom prst="rect">
            <a:avLst/>
          </a:prstGeom>
          <a:noFill/>
        </p:spPr>
        <p:txBody>
          <a:bodyPr wrap="square" rtlCol="0">
            <a:spAutoFit/>
          </a:bodyPr>
          <a:lstStyle/>
          <a:p>
            <a:r>
              <a:rPr lang="en-GB" sz="2000" dirty="0" smtClean="0">
                <a:latin typeface="+mj-lt"/>
              </a:rPr>
              <a:t>A government measure that reduces the price of goods sold abroad by providing financial support to exporting businesses.</a:t>
            </a:r>
            <a:endParaRPr lang="en-GB" sz="2000" dirty="0">
              <a:latin typeface="+mj-lt"/>
            </a:endParaRPr>
          </a:p>
        </p:txBody>
      </p:sp>
      <p:sp>
        <p:nvSpPr>
          <p:cNvPr id="5" name="TextBox 4"/>
          <p:cNvSpPr txBox="1"/>
          <p:nvPr/>
        </p:nvSpPr>
        <p:spPr>
          <a:xfrm>
            <a:off x="4201998" y="2924944"/>
            <a:ext cx="4680520" cy="1323439"/>
          </a:xfrm>
          <a:prstGeom prst="rect">
            <a:avLst/>
          </a:prstGeom>
          <a:noFill/>
        </p:spPr>
        <p:txBody>
          <a:bodyPr wrap="square" rtlCol="0">
            <a:spAutoFit/>
          </a:bodyPr>
          <a:lstStyle/>
          <a:p>
            <a:r>
              <a:rPr lang="en-GB" sz="2000" dirty="0" smtClean="0">
                <a:latin typeface="+mj-lt"/>
              </a:rPr>
              <a:t>Taxes put on goods imported into a country to make them more expensive buyers so that goods made by home businesses are more competitive.</a:t>
            </a:r>
            <a:endParaRPr lang="en-GB" sz="2000" dirty="0">
              <a:latin typeface="+mj-lt"/>
            </a:endParaRPr>
          </a:p>
        </p:txBody>
      </p:sp>
      <p:sp>
        <p:nvSpPr>
          <p:cNvPr id="6" name="TextBox 5"/>
          <p:cNvSpPr txBox="1"/>
          <p:nvPr/>
        </p:nvSpPr>
        <p:spPr>
          <a:xfrm>
            <a:off x="4208513" y="4653136"/>
            <a:ext cx="4680520" cy="1631216"/>
          </a:xfrm>
          <a:prstGeom prst="rect">
            <a:avLst/>
          </a:prstGeom>
          <a:noFill/>
        </p:spPr>
        <p:txBody>
          <a:bodyPr wrap="square" rtlCol="0">
            <a:spAutoFit/>
          </a:bodyPr>
          <a:lstStyle/>
          <a:p>
            <a:r>
              <a:rPr lang="en-GB" sz="2000" dirty="0" smtClean="0">
                <a:latin typeface="+mj-lt"/>
              </a:rPr>
              <a:t>A limit on the number of goods that can be imported in to a country in a given period of time so that businesses based in that country do not lose sales due to high levels of competition from imports.</a:t>
            </a:r>
            <a:endParaRPr lang="en-GB" sz="2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3568" y="1628800"/>
            <a:ext cx="7776864" cy="954107"/>
          </a:xfrm>
          <a:prstGeom prst="rect">
            <a:avLst/>
          </a:prstGeom>
          <a:solidFill>
            <a:schemeClr val="bg1">
              <a:alpha val="78000"/>
            </a:schemeClr>
          </a:solidFill>
        </p:spPr>
        <p:txBody>
          <a:bodyPr wrap="square">
            <a:spAutoFit/>
          </a:bodyPr>
          <a:lstStyle/>
          <a:p>
            <a:r>
              <a:rPr lang="en-GB" sz="2800" dirty="0" smtClean="0">
                <a:latin typeface="+mn-lt"/>
              </a:rPr>
              <a:t>A subsidy paid by a foreign government on products made overseas and imported into the UK</a:t>
            </a:r>
            <a:endParaRPr lang="en-GB" sz="2800" dirty="0">
              <a:latin typeface="+mn-lt"/>
            </a:endParaRPr>
          </a:p>
        </p:txBody>
      </p:sp>
      <p:sp>
        <p:nvSpPr>
          <p:cNvPr id="4" name="Rectangle 3"/>
          <p:cNvSpPr/>
          <p:nvPr/>
        </p:nvSpPr>
        <p:spPr>
          <a:xfrm>
            <a:off x="755576" y="2996952"/>
            <a:ext cx="7704856" cy="1384995"/>
          </a:xfrm>
          <a:prstGeom prst="rect">
            <a:avLst/>
          </a:prstGeom>
          <a:solidFill>
            <a:schemeClr val="bg1">
              <a:alpha val="65000"/>
            </a:schemeClr>
          </a:solidFill>
        </p:spPr>
        <p:txBody>
          <a:bodyPr wrap="square">
            <a:spAutoFit/>
          </a:bodyPr>
          <a:lstStyle/>
          <a:p>
            <a:r>
              <a:rPr lang="en-GB" sz="2800" dirty="0" smtClean="0">
                <a:latin typeface="+mn-lt"/>
              </a:rPr>
              <a:t>A tariff imposed by a foreign government on products imported into their country by a British business</a:t>
            </a:r>
            <a:endParaRPr lang="en-GB" sz="2800" dirty="0">
              <a:latin typeface="+mn-lt"/>
            </a:endParaRPr>
          </a:p>
        </p:txBody>
      </p:sp>
      <p:sp>
        <p:nvSpPr>
          <p:cNvPr id="5" name="Rectangle 4"/>
          <p:cNvSpPr/>
          <p:nvPr/>
        </p:nvSpPr>
        <p:spPr>
          <a:xfrm>
            <a:off x="755576" y="4797152"/>
            <a:ext cx="7632848" cy="954107"/>
          </a:xfrm>
          <a:prstGeom prst="rect">
            <a:avLst/>
          </a:prstGeom>
          <a:solidFill>
            <a:schemeClr val="bg1">
              <a:alpha val="65000"/>
            </a:schemeClr>
          </a:solidFill>
        </p:spPr>
        <p:txBody>
          <a:bodyPr wrap="square">
            <a:spAutoFit/>
          </a:bodyPr>
          <a:lstStyle/>
          <a:p>
            <a:r>
              <a:rPr lang="en-GB" sz="2800" dirty="0" smtClean="0">
                <a:latin typeface="+mn-lt"/>
              </a:rPr>
              <a:t>A quota that limits the number of products a British business can import into a foreign country</a:t>
            </a:r>
            <a:endParaRPr lang="en-GB" sz="2800" dirty="0">
              <a:latin typeface="+mn-lt"/>
            </a:endParaRPr>
          </a:p>
        </p:txBody>
      </p:sp>
      <p:sp>
        <p:nvSpPr>
          <p:cNvPr id="6" name="Rectangle 5"/>
          <p:cNvSpPr/>
          <p:nvPr/>
        </p:nvSpPr>
        <p:spPr>
          <a:xfrm>
            <a:off x="467544" y="188640"/>
            <a:ext cx="8280920" cy="1200329"/>
          </a:xfrm>
          <a:prstGeom prst="rect">
            <a:avLst/>
          </a:prstGeom>
          <a:solidFill>
            <a:schemeClr val="bg1">
              <a:alpha val="85000"/>
            </a:schemeClr>
          </a:solidFill>
        </p:spPr>
        <p:txBody>
          <a:bodyPr wrap="square">
            <a:spAutoFit/>
          </a:bodyPr>
          <a:lstStyle/>
          <a:p>
            <a:r>
              <a:rPr lang="en-GB" sz="3600" b="1" dirty="0" smtClean="0">
                <a:latin typeface="+mn-lt"/>
              </a:rPr>
              <a:t>How will the following affect British businesses?</a:t>
            </a:r>
            <a:endParaRPr lang="en-GB" sz="3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3568" y="1628800"/>
            <a:ext cx="7776864" cy="954107"/>
          </a:xfrm>
          <a:prstGeom prst="rect">
            <a:avLst/>
          </a:prstGeom>
          <a:solidFill>
            <a:schemeClr val="bg1">
              <a:alpha val="78000"/>
            </a:schemeClr>
          </a:solidFill>
        </p:spPr>
        <p:txBody>
          <a:bodyPr wrap="square">
            <a:spAutoFit/>
          </a:bodyPr>
          <a:lstStyle/>
          <a:p>
            <a:r>
              <a:rPr lang="en-GB" sz="2800" dirty="0" smtClean="0">
                <a:latin typeface="+mn-lt"/>
              </a:rPr>
              <a:t>A subsidy paid by a foreign government on products made overseas and imported into the UK</a:t>
            </a:r>
            <a:endParaRPr lang="en-GB" sz="2800" dirty="0">
              <a:latin typeface="+mn-lt"/>
            </a:endParaRPr>
          </a:p>
        </p:txBody>
      </p:sp>
      <p:sp>
        <p:nvSpPr>
          <p:cNvPr id="4" name="Rectangle 3"/>
          <p:cNvSpPr/>
          <p:nvPr/>
        </p:nvSpPr>
        <p:spPr>
          <a:xfrm>
            <a:off x="755576" y="2996952"/>
            <a:ext cx="7704856" cy="954107"/>
          </a:xfrm>
          <a:prstGeom prst="rect">
            <a:avLst/>
          </a:prstGeom>
          <a:solidFill>
            <a:schemeClr val="bg1">
              <a:alpha val="65000"/>
            </a:schemeClr>
          </a:solidFill>
        </p:spPr>
        <p:txBody>
          <a:bodyPr wrap="square">
            <a:spAutoFit/>
          </a:bodyPr>
          <a:lstStyle/>
          <a:p>
            <a:r>
              <a:rPr lang="en-GB" sz="2800" dirty="0" smtClean="0">
                <a:latin typeface="+mn-lt"/>
              </a:rPr>
              <a:t>The foreign goods will become cheaper to buy in the UK.</a:t>
            </a:r>
            <a:endParaRPr lang="en-GB" sz="2800" dirty="0">
              <a:latin typeface="+mn-lt"/>
            </a:endParaRPr>
          </a:p>
        </p:txBody>
      </p:sp>
      <p:sp>
        <p:nvSpPr>
          <p:cNvPr id="5" name="Rectangle 4"/>
          <p:cNvSpPr/>
          <p:nvPr/>
        </p:nvSpPr>
        <p:spPr>
          <a:xfrm>
            <a:off x="755576" y="4797152"/>
            <a:ext cx="7632848" cy="1384995"/>
          </a:xfrm>
          <a:prstGeom prst="rect">
            <a:avLst/>
          </a:prstGeom>
          <a:solidFill>
            <a:schemeClr val="bg1">
              <a:alpha val="65000"/>
            </a:schemeClr>
          </a:solidFill>
        </p:spPr>
        <p:txBody>
          <a:bodyPr wrap="square">
            <a:spAutoFit/>
          </a:bodyPr>
          <a:lstStyle/>
          <a:p>
            <a:r>
              <a:rPr lang="en-GB" sz="2800" dirty="0" smtClean="0">
                <a:latin typeface="+mn-lt"/>
              </a:rPr>
              <a:t>This might mean that consumers buy more foreign products and less British products – impacting on the revenue of British businesses</a:t>
            </a:r>
            <a:endParaRPr lang="en-GB" sz="2800" dirty="0">
              <a:latin typeface="+mn-lt"/>
            </a:endParaRPr>
          </a:p>
        </p:txBody>
      </p:sp>
      <p:sp>
        <p:nvSpPr>
          <p:cNvPr id="6" name="Rectangle 5"/>
          <p:cNvSpPr/>
          <p:nvPr/>
        </p:nvSpPr>
        <p:spPr>
          <a:xfrm>
            <a:off x="467544" y="188640"/>
            <a:ext cx="8280920" cy="1200329"/>
          </a:xfrm>
          <a:prstGeom prst="rect">
            <a:avLst/>
          </a:prstGeom>
          <a:solidFill>
            <a:schemeClr val="bg1">
              <a:alpha val="85000"/>
            </a:schemeClr>
          </a:solidFill>
        </p:spPr>
        <p:txBody>
          <a:bodyPr wrap="square">
            <a:spAutoFit/>
          </a:bodyPr>
          <a:lstStyle/>
          <a:p>
            <a:r>
              <a:rPr lang="en-GB" sz="3600" b="1" dirty="0" smtClean="0">
                <a:latin typeface="+mn-lt"/>
              </a:rPr>
              <a:t>How will the following affect British businesses?</a:t>
            </a:r>
            <a:endParaRPr lang="en-GB" sz="3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611560" y="1916832"/>
            <a:ext cx="7704856" cy="1384995"/>
          </a:xfrm>
          <a:prstGeom prst="rect">
            <a:avLst/>
          </a:prstGeom>
          <a:solidFill>
            <a:schemeClr val="bg1">
              <a:alpha val="65000"/>
            </a:schemeClr>
          </a:solidFill>
        </p:spPr>
        <p:txBody>
          <a:bodyPr wrap="square">
            <a:spAutoFit/>
          </a:bodyPr>
          <a:lstStyle/>
          <a:p>
            <a:r>
              <a:rPr lang="en-GB" sz="2800" dirty="0" smtClean="0">
                <a:latin typeface="+mn-lt"/>
              </a:rPr>
              <a:t>A tariff imposed by a foreign government on products imported into their country by a British business</a:t>
            </a:r>
            <a:endParaRPr lang="en-GB" sz="2800" dirty="0">
              <a:latin typeface="+mn-lt"/>
            </a:endParaRPr>
          </a:p>
        </p:txBody>
      </p:sp>
      <p:sp>
        <p:nvSpPr>
          <p:cNvPr id="5" name="Rectangle 4"/>
          <p:cNvSpPr/>
          <p:nvPr/>
        </p:nvSpPr>
        <p:spPr>
          <a:xfrm>
            <a:off x="683568" y="3645024"/>
            <a:ext cx="7632848" cy="1815882"/>
          </a:xfrm>
          <a:prstGeom prst="rect">
            <a:avLst/>
          </a:prstGeom>
          <a:solidFill>
            <a:schemeClr val="bg1">
              <a:alpha val="65000"/>
            </a:schemeClr>
          </a:solidFill>
        </p:spPr>
        <p:txBody>
          <a:bodyPr wrap="square">
            <a:spAutoFit/>
          </a:bodyPr>
          <a:lstStyle/>
          <a:p>
            <a:r>
              <a:rPr lang="en-GB" sz="2800" dirty="0" smtClean="0">
                <a:latin typeface="+mn-lt"/>
              </a:rPr>
              <a:t>This will make the British goods more expensive in the foreign country.  Consumers in foreign countries will buy less British goods if their prices increase compared to the non-British goods.</a:t>
            </a:r>
            <a:endParaRPr lang="en-GB" sz="2800" dirty="0">
              <a:latin typeface="+mn-lt"/>
            </a:endParaRPr>
          </a:p>
        </p:txBody>
      </p:sp>
      <p:sp>
        <p:nvSpPr>
          <p:cNvPr id="6" name="Rectangle 5"/>
          <p:cNvSpPr/>
          <p:nvPr/>
        </p:nvSpPr>
        <p:spPr>
          <a:xfrm>
            <a:off x="467544" y="188640"/>
            <a:ext cx="8280920" cy="1200329"/>
          </a:xfrm>
          <a:prstGeom prst="rect">
            <a:avLst/>
          </a:prstGeom>
          <a:solidFill>
            <a:schemeClr val="bg1">
              <a:alpha val="85000"/>
            </a:schemeClr>
          </a:solidFill>
        </p:spPr>
        <p:txBody>
          <a:bodyPr wrap="square">
            <a:spAutoFit/>
          </a:bodyPr>
          <a:lstStyle/>
          <a:p>
            <a:r>
              <a:rPr lang="en-GB" sz="3600" b="1" dirty="0" smtClean="0">
                <a:latin typeface="+mn-lt"/>
              </a:rPr>
              <a:t>How will the following affect British businesses?</a:t>
            </a:r>
            <a:endParaRPr lang="en-GB" sz="3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611560" y="2060848"/>
            <a:ext cx="7632848" cy="954107"/>
          </a:xfrm>
          <a:prstGeom prst="rect">
            <a:avLst/>
          </a:prstGeom>
          <a:solidFill>
            <a:schemeClr val="bg1">
              <a:alpha val="65000"/>
            </a:schemeClr>
          </a:solidFill>
        </p:spPr>
        <p:txBody>
          <a:bodyPr wrap="square">
            <a:spAutoFit/>
          </a:bodyPr>
          <a:lstStyle/>
          <a:p>
            <a:r>
              <a:rPr lang="en-GB" sz="2800" dirty="0" smtClean="0">
                <a:latin typeface="+mn-lt"/>
              </a:rPr>
              <a:t>A quota that limits the number of products a British business can import into a foreign country</a:t>
            </a:r>
            <a:endParaRPr lang="en-GB" sz="2800" dirty="0">
              <a:latin typeface="+mn-lt"/>
            </a:endParaRPr>
          </a:p>
        </p:txBody>
      </p:sp>
      <p:sp>
        <p:nvSpPr>
          <p:cNvPr id="6" name="Rectangle 5"/>
          <p:cNvSpPr/>
          <p:nvPr/>
        </p:nvSpPr>
        <p:spPr>
          <a:xfrm>
            <a:off x="467544" y="188640"/>
            <a:ext cx="8280920" cy="1200329"/>
          </a:xfrm>
          <a:prstGeom prst="rect">
            <a:avLst/>
          </a:prstGeom>
          <a:solidFill>
            <a:schemeClr val="bg1">
              <a:alpha val="85000"/>
            </a:schemeClr>
          </a:solidFill>
        </p:spPr>
        <p:txBody>
          <a:bodyPr wrap="square">
            <a:spAutoFit/>
          </a:bodyPr>
          <a:lstStyle/>
          <a:p>
            <a:r>
              <a:rPr lang="en-GB" sz="3600" b="1" dirty="0" smtClean="0">
                <a:latin typeface="+mn-lt"/>
              </a:rPr>
              <a:t>How will the following affect British businesses?</a:t>
            </a:r>
            <a:endParaRPr lang="en-GB" sz="3600" dirty="0">
              <a:latin typeface="+mn-lt"/>
            </a:endParaRPr>
          </a:p>
        </p:txBody>
      </p:sp>
      <p:sp>
        <p:nvSpPr>
          <p:cNvPr id="7" name="Rectangle 6"/>
          <p:cNvSpPr/>
          <p:nvPr/>
        </p:nvSpPr>
        <p:spPr>
          <a:xfrm>
            <a:off x="683568" y="3645024"/>
            <a:ext cx="7632848" cy="954107"/>
          </a:xfrm>
          <a:prstGeom prst="rect">
            <a:avLst/>
          </a:prstGeom>
          <a:solidFill>
            <a:schemeClr val="bg1">
              <a:alpha val="65000"/>
            </a:schemeClr>
          </a:solidFill>
        </p:spPr>
        <p:txBody>
          <a:bodyPr wrap="square">
            <a:spAutoFit/>
          </a:bodyPr>
          <a:lstStyle/>
          <a:p>
            <a:r>
              <a:rPr lang="en-GB" sz="2800" dirty="0" smtClean="0">
                <a:latin typeface="+mn-lt"/>
              </a:rPr>
              <a:t>Limiting the number of products will limit the opportunity for British businesses </a:t>
            </a:r>
            <a:r>
              <a:rPr lang="en-GB" sz="2800" smtClean="0">
                <a:latin typeface="+mn-lt"/>
              </a:rPr>
              <a:t>to make profits.</a:t>
            </a:r>
            <a:endParaRPr lang="en-GB"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626" y="0"/>
            <a:ext cx="9146625" cy="6858000"/>
          </a:xfrm>
          <a:prstGeom prst="rect">
            <a:avLst/>
          </a:prstGeom>
          <a:noFill/>
          <a:ln w="9525">
            <a:noFill/>
            <a:miter lim="800000"/>
            <a:headEnd/>
            <a:tailEnd/>
          </a:ln>
        </p:spPr>
      </p:pic>
      <p:sp>
        <p:nvSpPr>
          <p:cNvPr id="3" name="Rectangle 2"/>
          <p:cNvSpPr/>
          <p:nvPr/>
        </p:nvSpPr>
        <p:spPr>
          <a:xfrm>
            <a:off x="251520" y="692696"/>
            <a:ext cx="4572000" cy="5262979"/>
          </a:xfrm>
          <a:prstGeom prst="rect">
            <a:avLst/>
          </a:prstGeom>
        </p:spPr>
        <p:txBody>
          <a:bodyPr>
            <a:spAutoFit/>
          </a:bodyPr>
          <a:lstStyle/>
          <a:p>
            <a:r>
              <a:rPr lang="en-GB" sz="2400" dirty="0" smtClean="0">
                <a:latin typeface="+mn-lt"/>
              </a:rPr>
              <a:t>Brazil’s government recently announced an increase to the import tariffs it will charge foreign manufacturers of luxury cars. The news came as a blow to </a:t>
            </a:r>
            <a:r>
              <a:rPr lang="en-GB" sz="2400" dirty="0" err="1" smtClean="0">
                <a:latin typeface="+mn-lt"/>
              </a:rPr>
              <a:t>JaguarLandRover</a:t>
            </a:r>
            <a:r>
              <a:rPr lang="en-GB" sz="2400" dirty="0" smtClean="0">
                <a:latin typeface="+mn-lt"/>
              </a:rPr>
              <a:t> who is seeking to develop its sales in this market. </a:t>
            </a:r>
          </a:p>
          <a:p>
            <a:endParaRPr lang="en-GB" sz="2400" dirty="0" smtClean="0">
              <a:latin typeface="+mn-lt"/>
            </a:endParaRPr>
          </a:p>
          <a:p>
            <a:endParaRPr lang="en-GB" sz="2400" dirty="0" smtClean="0">
              <a:latin typeface="+mn-lt"/>
            </a:endParaRPr>
          </a:p>
          <a:p>
            <a:r>
              <a:rPr lang="en-GB" sz="2400" dirty="0" smtClean="0">
                <a:latin typeface="+mn-lt"/>
              </a:rPr>
              <a:t>Using your knowledge of business, </a:t>
            </a:r>
            <a:r>
              <a:rPr lang="en-GB" sz="2400" b="1" dirty="0" smtClean="0">
                <a:solidFill>
                  <a:srgbClr val="FF0000"/>
                </a:solidFill>
                <a:latin typeface="+mn-lt"/>
              </a:rPr>
              <a:t>discuss the extent to </a:t>
            </a:r>
            <a:r>
              <a:rPr lang="en-GB" sz="2400" dirty="0" smtClean="0">
                <a:latin typeface="+mn-lt"/>
              </a:rPr>
              <a:t>which the</a:t>
            </a:r>
          </a:p>
          <a:p>
            <a:r>
              <a:rPr lang="en-GB" sz="2400" dirty="0" smtClean="0">
                <a:latin typeface="+mn-lt"/>
              </a:rPr>
              <a:t>decision of the Brazil government will severely damage </a:t>
            </a:r>
            <a:r>
              <a:rPr lang="en-GB" sz="2400" dirty="0" err="1" smtClean="0">
                <a:latin typeface="+mn-lt"/>
              </a:rPr>
              <a:t>JaguarLandRover’s</a:t>
            </a:r>
            <a:r>
              <a:rPr lang="en-GB" sz="2400" dirty="0" smtClean="0">
                <a:latin typeface="+mn-lt"/>
              </a:rPr>
              <a:t> profits.</a:t>
            </a:r>
            <a:endParaRPr lang="en-GB" sz="2400"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23913" y="1484784"/>
            <a:ext cx="7494587" cy="4896544"/>
          </a:xfrm>
          <a:prstGeom prst="rect">
            <a:avLst/>
          </a:prstGeom>
          <a:noFill/>
          <a:ln w="9525">
            <a:noFill/>
            <a:miter lim="800000"/>
            <a:headEnd/>
            <a:tailEnd/>
          </a:ln>
        </p:spPr>
      </p:pic>
      <p:sp>
        <p:nvSpPr>
          <p:cNvPr id="3" name="Rectangle 2"/>
          <p:cNvSpPr/>
          <p:nvPr/>
        </p:nvSpPr>
        <p:spPr>
          <a:xfrm>
            <a:off x="971600" y="188640"/>
            <a:ext cx="7200800" cy="1200329"/>
          </a:xfrm>
          <a:prstGeom prst="rect">
            <a:avLst/>
          </a:prstGeom>
        </p:spPr>
        <p:txBody>
          <a:bodyPr wrap="square">
            <a:spAutoFit/>
          </a:bodyPr>
          <a:lstStyle/>
          <a:p>
            <a:r>
              <a:rPr lang="en-GB" sz="2400" b="1" dirty="0" smtClean="0">
                <a:solidFill>
                  <a:srgbClr val="FF0000"/>
                </a:solidFill>
                <a:latin typeface="+mj-lt"/>
              </a:rPr>
              <a:t>Discuss</a:t>
            </a:r>
            <a:r>
              <a:rPr lang="en-GB" sz="2400" dirty="0" smtClean="0">
                <a:latin typeface="+mj-lt"/>
              </a:rPr>
              <a:t> the extent to which the decision of the Brazil government will severely damage </a:t>
            </a:r>
            <a:r>
              <a:rPr lang="en-GB" sz="2400" dirty="0" err="1" smtClean="0">
                <a:latin typeface="+mj-lt"/>
              </a:rPr>
              <a:t>JaguarLandRover’s</a:t>
            </a:r>
            <a:r>
              <a:rPr lang="en-GB" sz="2400" dirty="0" smtClean="0">
                <a:latin typeface="+mj-lt"/>
              </a:rPr>
              <a:t> profits.</a:t>
            </a:r>
            <a:endParaRPr lang="en-GB" sz="2400" dirty="0">
              <a:latin typeface="+mj-lt"/>
            </a:endParaRPr>
          </a:p>
        </p:txBody>
      </p:sp>
      <p:sp>
        <p:nvSpPr>
          <p:cNvPr id="2" name="TextBox 1"/>
          <p:cNvSpPr txBox="1"/>
          <p:nvPr/>
        </p:nvSpPr>
        <p:spPr>
          <a:xfrm>
            <a:off x="3203848" y="1663119"/>
            <a:ext cx="4896544" cy="1077218"/>
          </a:xfrm>
          <a:prstGeom prst="rect">
            <a:avLst/>
          </a:prstGeom>
          <a:noFill/>
        </p:spPr>
        <p:txBody>
          <a:bodyPr wrap="square" rtlCol="0">
            <a:spAutoFit/>
          </a:bodyPr>
          <a:lstStyle/>
          <a:p>
            <a:r>
              <a:rPr lang="en-GB" sz="1600" dirty="0" smtClean="0">
                <a:latin typeface="+mj-lt"/>
              </a:rPr>
              <a:t>An import tariff is a measure used by the Brazilian government that adds a tax on to cars imported in to Brazil to try and make cars made in Brazil more price competitive to support their economy.</a:t>
            </a:r>
            <a:endParaRPr lang="en-GB" sz="1600" dirty="0">
              <a:latin typeface="+mj-lt"/>
            </a:endParaRPr>
          </a:p>
        </p:txBody>
      </p:sp>
      <p:sp>
        <p:nvSpPr>
          <p:cNvPr id="5" name="TextBox 4"/>
          <p:cNvSpPr txBox="1"/>
          <p:nvPr/>
        </p:nvSpPr>
        <p:spPr>
          <a:xfrm>
            <a:off x="3209243" y="2740337"/>
            <a:ext cx="4896544" cy="1077218"/>
          </a:xfrm>
          <a:prstGeom prst="rect">
            <a:avLst/>
          </a:prstGeom>
          <a:noFill/>
        </p:spPr>
        <p:txBody>
          <a:bodyPr wrap="square" rtlCol="0">
            <a:spAutoFit/>
          </a:bodyPr>
          <a:lstStyle/>
          <a:p>
            <a:r>
              <a:rPr lang="en-GB" sz="1600" dirty="0" smtClean="0">
                <a:latin typeface="+mj-lt"/>
              </a:rPr>
              <a:t>This could damage JLR’s profits by making their cars more expensive in Brazil compared to rivals.  As a result they will not sell as many and this will reduce their sales revenues and their profits.</a:t>
            </a:r>
            <a:endParaRPr lang="en-GB" sz="1600" dirty="0">
              <a:latin typeface="+mj-lt"/>
            </a:endParaRPr>
          </a:p>
        </p:txBody>
      </p:sp>
      <p:sp>
        <p:nvSpPr>
          <p:cNvPr id="6" name="TextBox 5"/>
          <p:cNvSpPr txBox="1"/>
          <p:nvPr/>
        </p:nvSpPr>
        <p:spPr>
          <a:xfrm>
            <a:off x="3193706" y="3933056"/>
            <a:ext cx="4896544" cy="1077218"/>
          </a:xfrm>
          <a:prstGeom prst="rect">
            <a:avLst/>
          </a:prstGeom>
          <a:noFill/>
        </p:spPr>
        <p:txBody>
          <a:bodyPr wrap="square" rtlCol="0">
            <a:spAutoFit/>
          </a:bodyPr>
          <a:lstStyle/>
          <a:p>
            <a:r>
              <a:rPr lang="en-GB" sz="1600" dirty="0" smtClean="0">
                <a:latin typeface="+mj-lt"/>
              </a:rPr>
              <a:t>However, Jaguar’s cars are desirable luxury ones, so on the other hand it may well be that the sorts of people that will buy them will not be put off be the extra price that is added by the import tariff.</a:t>
            </a:r>
            <a:endParaRPr lang="en-GB" sz="1600" dirty="0">
              <a:latin typeface="+mj-lt"/>
            </a:endParaRPr>
          </a:p>
        </p:txBody>
      </p:sp>
      <p:sp>
        <p:nvSpPr>
          <p:cNvPr id="7" name="TextBox 6"/>
          <p:cNvSpPr txBox="1"/>
          <p:nvPr/>
        </p:nvSpPr>
        <p:spPr>
          <a:xfrm>
            <a:off x="3209243" y="5010475"/>
            <a:ext cx="4896544" cy="1169551"/>
          </a:xfrm>
          <a:prstGeom prst="rect">
            <a:avLst/>
          </a:prstGeom>
          <a:noFill/>
        </p:spPr>
        <p:txBody>
          <a:bodyPr wrap="square" rtlCol="0">
            <a:spAutoFit/>
          </a:bodyPr>
          <a:lstStyle/>
          <a:p>
            <a:r>
              <a:rPr lang="en-GB" sz="1400" dirty="0" smtClean="0">
                <a:latin typeface="+mj-lt"/>
              </a:rPr>
              <a:t>Overall I do not believe the tariff is likely to severely damage profits since Jaguar does not currently sell lots of cars in Brazil anyway.  The extent to which it does damage profits will depend upon how many sales Jaguar sell in Brazil already and just how big the import tariff is.</a:t>
            </a:r>
            <a:endParaRPr lang="en-GB" sz="1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encrypted-tbn3.gstatic.com/images?q=tbn:ANd9GcSrDwYL1RMr1as7ofmMOQD6pLA5dQvZfJtAwWXg_fnm17Tixhi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72816"/>
            <a:ext cx="7560840" cy="33123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Rounded Rectangle 3"/>
          <p:cNvSpPr/>
          <p:nvPr/>
        </p:nvSpPr>
        <p:spPr>
          <a:xfrm rot="21411240">
            <a:off x="1271565" y="3957431"/>
            <a:ext cx="3527027" cy="531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p:cNvSpPr>
            <a:spLocks noGrp="1"/>
          </p:cNvSpPr>
          <p:nvPr>
            <p:ph type="title"/>
          </p:nvPr>
        </p:nvSpPr>
        <p:spPr>
          <a:xfrm>
            <a:off x="457200" y="274638"/>
            <a:ext cx="946448" cy="1143000"/>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5000" b="1" dirty="0">
                <a:solidFill>
                  <a:srgbClr val="FF0000"/>
                </a:solidFill>
                <a:latin typeface="+mj-lt"/>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946448" cy="1143000"/>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5000" b="1" dirty="0">
                <a:solidFill>
                  <a:srgbClr val="FF0000"/>
                </a:solidFill>
                <a:latin typeface="+mj-lt"/>
              </a:rPr>
              <a:t>2</a:t>
            </a:r>
          </a:p>
        </p:txBody>
      </p:sp>
      <p:pic>
        <p:nvPicPr>
          <p:cNvPr id="4" name="Picture 4" descr="https://encrypted-tbn3.gstatic.com/images?q=tbn:ANd9GcSkAPYsKv_GRGtZDaX6Vhy2IybHng1MC-5bCx8ZNI3XdFrrQaxEQ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700808"/>
            <a:ext cx="6768752"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75656" y="2348880"/>
            <a:ext cx="504056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946448" cy="1143000"/>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5000" b="1" dirty="0" smtClean="0">
                <a:solidFill>
                  <a:srgbClr val="FF0000"/>
                </a:solidFill>
                <a:latin typeface="+mj-lt"/>
              </a:rPr>
              <a:t>3</a:t>
            </a:r>
            <a:endParaRPr lang="en-GB" sz="5000" b="1" dirty="0">
              <a:solidFill>
                <a:srgbClr val="FF0000"/>
              </a:solidFill>
              <a:latin typeface="+mj-lt"/>
            </a:endParaRPr>
          </a:p>
        </p:txBody>
      </p:sp>
      <p:pic>
        <p:nvPicPr>
          <p:cNvPr id="14338" name="Picture 2"/>
          <p:cNvPicPr>
            <a:picLocks noChangeAspect="1" noChangeArrowheads="1"/>
          </p:cNvPicPr>
          <p:nvPr/>
        </p:nvPicPr>
        <p:blipFill>
          <a:blip r:embed="rId2" cstate="print"/>
          <a:srcRect/>
          <a:stretch>
            <a:fillRect/>
          </a:stretch>
        </p:blipFill>
        <p:spPr bwMode="auto">
          <a:xfrm>
            <a:off x="1475656" y="2132856"/>
            <a:ext cx="6696744" cy="3456384"/>
          </a:xfrm>
          <a:prstGeom prst="rect">
            <a:avLst/>
          </a:prstGeom>
          <a:noFill/>
          <a:ln w="9525">
            <a:noFill/>
            <a:miter lim="800000"/>
            <a:headEnd/>
            <a:tailEnd/>
          </a:ln>
        </p:spPr>
      </p:pic>
      <p:sp>
        <p:nvSpPr>
          <p:cNvPr id="6" name="Rounded Rectangle 5"/>
          <p:cNvSpPr/>
          <p:nvPr/>
        </p:nvSpPr>
        <p:spPr>
          <a:xfrm>
            <a:off x="2987824" y="3645024"/>
            <a:ext cx="115212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946448" cy="1143000"/>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5000" b="1" dirty="0" smtClean="0">
                <a:solidFill>
                  <a:srgbClr val="FF0000"/>
                </a:solidFill>
                <a:latin typeface="+mj-lt"/>
              </a:rPr>
              <a:t>4</a:t>
            </a:r>
            <a:endParaRPr lang="en-GB" sz="5000" b="1" dirty="0">
              <a:solidFill>
                <a:srgbClr val="FF0000"/>
              </a:solidFill>
              <a:latin typeface="+mj-lt"/>
            </a:endParaRPr>
          </a:p>
        </p:txBody>
      </p:sp>
      <p:pic>
        <p:nvPicPr>
          <p:cNvPr id="5" name="Picture 6" descr="https://encrypted-tbn2.gstatic.com/images?q=tbn:ANd9GcQMK31C7ylDyBKM2ZAh8EwoAlsSxi9QgKVQYqD3AEV_lmVUzsV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916832"/>
            <a:ext cx="6336704" cy="30022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1331640" y="1988840"/>
            <a:ext cx="18722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946448" cy="1143000"/>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5000" b="1" dirty="0" smtClean="0">
                <a:solidFill>
                  <a:srgbClr val="FF0000"/>
                </a:solidFill>
                <a:latin typeface="+mj-lt"/>
              </a:rPr>
              <a:t>5</a:t>
            </a:r>
            <a:endParaRPr lang="en-GB" sz="5000" b="1" dirty="0">
              <a:solidFill>
                <a:srgbClr val="FF0000"/>
              </a:solidFill>
              <a:latin typeface="+mj-lt"/>
            </a:endParaRPr>
          </a:p>
        </p:txBody>
      </p:sp>
      <p:pic>
        <p:nvPicPr>
          <p:cNvPr id="4" name="Picture 8" descr="https://encrypted-tbn3.gstatic.com/images?q=tbn:ANd9GcRT6xz78bOXKvv3wCRL7iObvsXU_RoNKFnBfpz_24uXX4F76h9_y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772816"/>
            <a:ext cx="6747048" cy="39986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76056" y="4653136"/>
            <a:ext cx="18722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572000" y="1266825"/>
            <a:ext cx="4267200" cy="5591175"/>
          </a:xfrm>
          <a:prstGeom prst="rect">
            <a:avLst/>
          </a:prstGeom>
          <a:noFill/>
          <a:ln w="9525">
            <a:noFill/>
            <a:miter lim="800000"/>
            <a:headEnd/>
            <a:tailEnd/>
          </a:ln>
        </p:spPr>
      </p:pic>
      <p:sp>
        <p:nvSpPr>
          <p:cNvPr id="3" name="TextBox 2"/>
          <p:cNvSpPr txBox="1"/>
          <p:nvPr/>
        </p:nvSpPr>
        <p:spPr>
          <a:xfrm>
            <a:off x="179512" y="332656"/>
            <a:ext cx="4104456" cy="830997"/>
          </a:xfrm>
          <a:prstGeom prst="rect">
            <a:avLst/>
          </a:prstGeom>
          <a:noFill/>
        </p:spPr>
        <p:txBody>
          <a:bodyPr wrap="square" rtlCol="0">
            <a:spAutoFit/>
          </a:bodyPr>
          <a:lstStyle/>
          <a:p>
            <a:r>
              <a:rPr lang="en-GB" sz="4800" b="1" dirty="0" smtClean="0"/>
              <a:t>Examiners Tip</a:t>
            </a:r>
            <a:endParaRPr lang="en-GB" sz="4800" b="1" dirty="0"/>
          </a:p>
        </p:txBody>
      </p:sp>
      <p:sp>
        <p:nvSpPr>
          <p:cNvPr id="4" name="Rectangle 3"/>
          <p:cNvSpPr/>
          <p:nvPr/>
        </p:nvSpPr>
        <p:spPr>
          <a:xfrm>
            <a:off x="251520" y="2204864"/>
            <a:ext cx="3744416" cy="2308324"/>
          </a:xfrm>
          <a:prstGeom prst="rect">
            <a:avLst/>
          </a:prstGeom>
        </p:spPr>
        <p:txBody>
          <a:bodyPr wrap="square">
            <a:spAutoFit/>
          </a:bodyPr>
          <a:lstStyle/>
          <a:p>
            <a:pPr lvl="0"/>
            <a:r>
              <a:rPr lang="en-GB" dirty="0" smtClean="0"/>
              <a:t>QWC</a:t>
            </a:r>
          </a:p>
          <a:p>
            <a:r>
              <a:rPr lang="en-GB" dirty="0" smtClean="0"/>
              <a:t>When a question is asterisked (*) this means the marker will be looking for Quality of Written Communication (QWC). You need to check your answers for spelling and grammar. Use well developed sentences and paragraphs. </a:t>
            </a:r>
            <a:endParaRPr lang="en-GB" dirty="0"/>
          </a:p>
        </p:txBody>
      </p:sp>
    </p:spTree>
    <p:extLst>
      <p:ext uri="{BB962C8B-B14F-4D97-AF65-F5344CB8AC3E}">
        <p14:creationId xmlns:p14="http://schemas.microsoft.com/office/powerpoint/2010/main" val="302994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ChangeAspect="1" noChangeArrowheads="1"/>
          </p:cNvPicPr>
          <p:nvPr/>
        </p:nvPicPr>
        <p:blipFill>
          <a:blip r:embed="rId2" cstate="print"/>
          <a:srcRect/>
          <a:stretch>
            <a:fillRect/>
          </a:stretch>
        </p:blipFill>
        <p:spPr bwMode="auto">
          <a:xfrm>
            <a:off x="-36513" y="0"/>
            <a:ext cx="9180513" cy="6910388"/>
          </a:xfrm>
          <a:prstGeom prst="rect">
            <a:avLst/>
          </a:prstGeom>
          <a:noFill/>
          <a:ln w="9525">
            <a:noFill/>
            <a:miter lim="800000"/>
            <a:headEnd/>
            <a:tailEnd/>
          </a:ln>
        </p:spPr>
      </p:pic>
      <p:sp>
        <p:nvSpPr>
          <p:cNvPr id="3" name="TextBox 2"/>
          <p:cNvSpPr txBox="1"/>
          <p:nvPr/>
        </p:nvSpPr>
        <p:spPr>
          <a:xfrm>
            <a:off x="-36513" y="1247775"/>
            <a:ext cx="9180513" cy="1938992"/>
          </a:xfrm>
          <a:prstGeom prst="rect">
            <a:avLst/>
          </a:prstGeom>
          <a:solidFill>
            <a:schemeClr val="accent6">
              <a:lumMod val="50000"/>
            </a:schemeClr>
          </a:solidFill>
        </p:spPr>
        <p:txBody>
          <a:bodyPr>
            <a:spAutoFit/>
          </a:bodyPr>
          <a:lstStyle/>
          <a:p>
            <a:pPr algn="ctr" fontAlgn="auto">
              <a:spcBef>
                <a:spcPts val="0"/>
              </a:spcBef>
              <a:spcAft>
                <a:spcPts val="0"/>
              </a:spcAft>
              <a:defRPr/>
            </a:pPr>
            <a:r>
              <a:rPr lang="en-GB" sz="6000" b="1" dirty="0" smtClean="0">
                <a:solidFill>
                  <a:schemeClr val="bg1"/>
                </a:solidFill>
                <a:effectLst>
                  <a:outerShdw blurRad="38100" dist="38100" dir="2700000" algn="tl">
                    <a:srgbClr val="000000">
                      <a:alpha val="43137"/>
                    </a:srgbClr>
                  </a:outerShdw>
                </a:effectLst>
              </a:rPr>
              <a:t>Ethical and Environmental issue</a:t>
            </a:r>
            <a:endParaRPr lang="en-GB" sz="6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9cf6562556c3cb9659d7f833c533ad9fd362f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14163</TotalTime>
  <Words>1104</Words>
  <Application>Microsoft Office PowerPoint</Application>
  <PresentationFormat>On-screen Show (4:3)</PresentationFormat>
  <Paragraphs>87</Paragraphs>
  <Slides>29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PowerPoint Presentation</vt:lpstr>
      <vt:lpstr>Complete the missing words in the news headline.</vt:lpstr>
      <vt:lpstr>1</vt:lpstr>
      <vt:lpstr>2</vt:lpstr>
      <vt:lpstr>3</vt:lpstr>
      <vt:lpstr>4</vt:lpstr>
      <vt:lpstr>5</vt:lpstr>
      <vt:lpstr>PowerPoint Presentation</vt:lpstr>
      <vt:lpstr>PowerPoint Presentation</vt:lpstr>
      <vt:lpstr>PowerPoint Presentation</vt:lpstr>
      <vt:lpstr>PowerPoint Presentation</vt:lpstr>
      <vt:lpstr>PowerPoint Presentation</vt:lpstr>
      <vt:lpstr> Watch the video clip and let’s consider the ethical issues facing businesses</vt:lpstr>
      <vt:lpstr>PowerPoint Presentation</vt:lpstr>
      <vt:lpstr>PowerPoint Presentation</vt:lpstr>
      <vt:lpstr>PowerPoint Presentation</vt:lpstr>
      <vt:lpstr>Exam Style Question</vt:lpstr>
      <vt:lpstr>To what extent will the Trash Talk trainer help Nike develop a reputation as a business with strong ethical values?</vt:lpstr>
      <vt:lpstr>To what extent will the Trash Talk trainer help Nike develop a reputation as a business with strong ethical values?</vt:lpstr>
      <vt:lpstr>To what extent will the Trash Talk trainer help Nike develop a reputation as a business with strong ethical values?</vt:lpstr>
      <vt:lpstr>To what extent will the Trash Talk trainer help Nike develop a reputation as a business with strong ethical values?</vt:lpstr>
      <vt:lpstr>Economic issues affecting trade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GCSE Business Unit 3 Workshop</dc:title>
  <dc:subject>Edexcel GCSE Business Unit 3 Workshop</dc:subject>
  <dc:creator>Jim Riley</dc:creator>
  <cp:lastModifiedBy>SMcKenna</cp:lastModifiedBy>
  <cp:revision>229</cp:revision>
  <dcterms:created xsi:type="dcterms:W3CDTF">2012-04-16T13:58:05Z</dcterms:created>
  <dcterms:modified xsi:type="dcterms:W3CDTF">2018-05-08T13:29:02Z</dcterms:modified>
</cp:coreProperties>
</file>